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4630400" cy="8229600"/>
  <p:notesSz cx="8229600" cy="14630400"/>
  <p:embeddedFontLst>
    <p:embeddedFont>
      <p:font typeface="Cabin" panose="020B0604020202020204" charset="0"/>
      <p:regular r:id="rId27"/>
    </p:embeddedFont>
    <p:embeddedFont>
      <p:font typeface="Unbounde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8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79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818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113240"/>
            <a:ext cx="7468553" cy="2112050"/>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Tool Shop: E-Commerce Website Testing</a:t>
            </a:r>
            <a:endParaRPr lang="en-US" sz="4400" dirty="0"/>
          </a:p>
        </p:txBody>
      </p:sp>
      <p:sp>
        <p:nvSpPr>
          <p:cNvPr id="4" name="Text 1"/>
          <p:cNvSpPr/>
          <p:nvPr/>
        </p:nvSpPr>
        <p:spPr>
          <a:xfrm>
            <a:off x="837724" y="4584263"/>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An overview of the Tool Shop e-commerce testing project. This presentation highlights our QA process, team responsibilities, and key outcomes. Our team employed both manual and automated techniques to ensure the quality and reliability of the platform.</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848213"/>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QA Test Automation</a:t>
            </a:r>
            <a:endParaRPr lang="en-US" sz="4400" dirty="0"/>
          </a:p>
        </p:txBody>
      </p:sp>
      <p:sp>
        <p:nvSpPr>
          <p:cNvPr id="4" name="Text 1"/>
          <p:cNvSpPr/>
          <p:nvPr/>
        </p:nvSpPr>
        <p:spPr>
          <a:xfrm>
            <a:off x="6324124" y="4615220"/>
            <a:ext cx="7468553" cy="766048"/>
          </a:xfrm>
          <a:prstGeom prst="rect">
            <a:avLst/>
          </a:prstGeom>
          <a:noFill/>
          <a:ln/>
        </p:spPr>
        <p:txBody>
          <a:bodyPr wrap="square" lIns="0" tIns="0" rIns="0" bIns="0" rtlCol="0" anchor="t"/>
          <a:lstStyle/>
          <a:p>
            <a:pPr marL="0" indent="0" algn="l">
              <a:lnSpc>
                <a:spcPts val="3000"/>
              </a:lnSpc>
              <a:buNone/>
            </a:pPr>
            <a:r>
              <a:rPr lang="en-US" sz="1850" b="1" dirty="0">
                <a:solidFill>
                  <a:srgbClr val="CAD6DE"/>
                </a:solidFill>
                <a:latin typeface="Cabin" pitchFamily="34" charset="0"/>
                <a:ea typeface="Cabin" pitchFamily="34" charset="-122"/>
                <a:cs typeface="Cabin" pitchFamily="34" charset="-120"/>
              </a:rPr>
              <a:t>Built a full automated test suite for core user flows with Selenium &amp; TestNG Integrated tests into our CI/CD pipeline to run on every code update Suite completes in under 30 minutes for fast feedback Modular design makes it easy to add or update tests</a:t>
            </a:r>
            <a:endParaRPr lang="en-US" sz="1850" b="1" dirty="0"/>
          </a:p>
        </p:txBody>
      </p:sp>
      <p:sp>
        <p:nvSpPr>
          <p:cNvPr id="5" name="Rectangle 4">
            <a:extLst>
              <a:ext uri="{FF2B5EF4-FFF2-40B4-BE49-F238E27FC236}">
                <a16:creationId xmlns:a16="http://schemas.microsoft.com/office/drawing/2014/main" id="{8ADE5D7D-3190-AA7F-8711-6B13F4A099FA}"/>
              </a:ext>
            </a:extLst>
          </p:cNvPr>
          <p:cNvSpPr/>
          <p:nvPr/>
        </p:nvSpPr>
        <p:spPr>
          <a:xfrm>
            <a:off x="12823370" y="7630886"/>
            <a:ext cx="1730829" cy="52251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2677239"/>
            <a:ext cx="6043374"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Why Automation?</a:t>
            </a:r>
            <a:endParaRPr lang="en-US" sz="4400" dirty="0"/>
          </a:p>
        </p:txBody>
      </p:sp>
      <p:sp>
        <p:nvSpPr>
          <p:cNvPr id="3" name="Text 1"/>
          <p:cNvSpPr/>
          <p:nvPr/>
        </p:nvSpPr>
        <p:spPr>
          <a:xfrm>
            <a:off x="837724" y="3979545"/>
            <a:ext cx="2843927"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Faster Feedback</a:t>
            </a:r>
            <a:endParaRPr lang="en-US" sz="2200" dirty="0"/>
          </a:p>
        </p:txBody>
      </p:sp>
      <p:sp>
        <p:nvSpPr>
          <p:cNvPr id="4" name="Text 2"/>
          <p:cNvSpPr/>
          <p:nvPr/>
        </p:nvSpPr>
        <p:spPr>
          <a:xfrm>
            <a:off x="837724" y="4570809"/>
            <a:ext cx="3928586"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Rapid test execution enables quicker identification of defects.</a:t>
            </a:r>
            <a:endParaRPr lang="en-US" sz="1850" dirty="0"/>
          </a:p>
        </p:txBody>
      </p:sp>
      <p:sp>
        <p:nvSpPr>
          <p:cNvPr id="5" name="Text 3"/>
          <p:cNvSpPr/>
          <p:nvPr/>
        </p:nvSpPr>
        <p:spPr>
          <a:xfrm>
            <a:off x="5357813" y="3979545"/>
            <a:ext cx="3377089"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Increased Coverage</a:t>
            </a:r>
            <a:endParaRPr lang="en-US" sz="2200" dirty="0"/>
          </a:p>
        </p:txBody>
      </p:sp>
      <p:sp>
        <p:nvSpPr>
          <p:cNvPr id="6" name="Text 4"/>
          <p:cNvSpPr/>
          <p:nvPr/>
        </p:nvSpPr>
        <p:spPr>
          <a:xfrm>
            <a:off x="5357813" y="4570809"/>
            <a:ext cx="3928586"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Automate repetitive tests to cover more scenarios.</a:t>
            </a:r>
            <a:endParaRPr lang="en-US" sz="1850" dirty="0"/>
          </a:p>
        </p:txBody>
      </p:sp>
      <p:sp>
        <p:nvSpPr>
          <p:cNvPr id="7" name="Text 5"/>
          <p:cNvSpPr/>
          <p:nvPr/>
        </p:nvSpPr>
        <p:spPr>
          <a:xfrm>
            <a:off x="9877901" y="397954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Reduced Costs</a:t>
            </a:r>
            <a:endParaRPr lang="en-US" sz="2200" dirty="0"/>
          </a:p>
        </p:txBody>
      </p:sp>
      <p:sp>
        <p:nvSpPr>
          <p:cNvPr id="8" name="Text 6"/>
          <p:cNvSpPr/>
          <p:nvPr/>
        </p:nvSpPr>
        <p:spPr>
          <a:xfrm>
            <a:off x="9877901" y="4570809"/>
            <a:ext cx="3928586"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Long-term savings through efficient testing processes.</a:t>
            </a:r>
            <a:endParaRPr lang="en-US" sz="1850" dirty="0"/>
          </a:p>
        </p:txBody>
      </p:sp>
      <p:sp>
        <p:nvSpPr>
          <p:cNvPr id="9" name="Rectangle 8">
            <a:extLst>
              <a:ext uri="{FF2B5EF4-FFF2-40B4-BE49-F238E27FC236}">
                <a16:creationId xmlns:a16="http://schemas.microsoft.com/office/drawing/2014/main" id="{1BACD8F8-B1E8-49CC-0FFC-ED4F50D9BCC6}"/>
              </a:ext>
            </a:extLst>
          </p:cNvPr>
          <p:cNvSpPr/>
          <p:nvPr/>
        </p:nvSpPr>
        <p:spPr>
          <a:xfrm>
            <a:off x="12823370" y="7630886"/>
            <a:ext cx="1730829" cy="52251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914882"/>
            <a:ext cx="7282934"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Framework Structure</a:t>
            </a:r>
            <a:endParaRPr lang="en-US" sz="4400" dirty="0"/>
          </a:p>
        </p:txBody>
      </p:sp>
      <p:sp>
        <p:nvSpPr>
          <p:cNvPr id="4" name="Shape 1"/>
          <p:cNvSpPr/>
          <p:nvPr/>
        </p:nvSpPr>
        <p:spPr>
          <a:xfrm>
            <a:off x="6324124" y="2977872"/>
            <a:ext cx="3614618" cy="1740218"/>
          </a:xfrm>
          <a:prstGeom prst="roundRect">
            <a:avLst>
              <a:gd name="adj" fmla="val 2063"/>
            </a:avLst>
          </a:prstGeom>
          <a:solidFill>
            <a:srgbClr val="304755"/>
          </a:solidFill>
          <a:ln/>
        </p:spPr>
      </p:sp>
      <p:sp>
        <p:nvSpPr>
          <p:cNvPr id="5" name="Text 2"/>
          <p:cNvSpPr/>
          <p:nvPr/>
        </p:nvSpPr>
        <p:spPr>
          <a:xfrm>
            <a:off x="6563439" y="321718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Selenium</a:t>
            </a:r>
            <a:endParaRPr lang="en-US" sz="2200" dirty="0"/>
          </a:p>
        </p:txBody>
      </p:sp>
      <p:sp>
        <p:nvSpPr>
          <p:cNvPr id="6" name="Text 3"/>
          <p:cNvSpPr/>
          <p:nvPr/>
        </p:nvSpPr>
        <p:spPr>
          <a:xfrm>
            <a:off x="6563439" y="3712726"/>
            <a:ext cx="3135987"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Web UI automation framework.</a:t>
            </a:r>
            <a:endParaRPr lang="en-US" sz="1850" dirty="0"/>
          </a:p>
        </p:txBody>
      </p:sp>
      <p:sp>
        <p:nvSpPr>
          <p:cNvPr id="7" name="Shape 4"/>
          <p:cNvSpPr/>
          <p:nvPr/>
        </p:nvSpPr>
        <p:spPr>
          <a:xfrm>
            <a:off x="10178058" y="2977872"/>
            <a:ext cx="3614618" cy="1740218"/>
          </a:xfrm>
          <a:prstGeom prst="roundRect">
            <a:avLst>
              <a:gd name="adj" fmla="val 2063"/>
            </a:avLst>
          </a:prstGeom>
          <a:solidFill>
            <a:srgbClr val="304755"/>
          </a:solidFill>
          <a:ln/>
        </p:spPr>
      </p:sp>
      <p:sp>
        <p:nvSpPr>
          <p:cNvPr id="8" name="Text 5"/>
          <p:cNvSpPr/>
          <p:nvPr/>
        </p:nvSpPr>
        <p:spPr>
          <a:xfrm>
            <a:off x="10417373" y="321718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POM</a:t>
            </a:r>
            <a:endParaRPr lang="en-US" sz="2200" dirty="0"/>
          </a:p>
        </p:txBody>
      </p:sp>
      <p:sp>
        <p:nvSpPr>
          <p:cNvPr id="9" name="Text 6"/>
          <p:cNvSpPr/>
          <p:nvPr/>
        </p:nvSpPr>
        <p:spPr>
          <a:xfrm>
            <a:off x="10417373" y="3712726"/>
            <a:ext cx="3135987"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Page Object Model design pattern.</a:t>
            </a:r>
            <a:endParaRPr lang="en-US" sz="1850" dirty="0"/>
          </a:p>
        </p:txBody>
      </p:sp>
      <p:sp>
        <p:nvSpPr>
          <p:cNvPr id="10" name="Shape 7"/>
          <p:cNvSpPr/>
          <p:nvPr/>
        </p:nvSpPr>
        <p:spPr>
          <a:xfrm>
            <a:off x="6324124" y="4957405"/>
            <a:ext cx="7468553" cy="1357193"/>
          </a:xfrm>
          <a:prstGeom prst="roundRect">
            <a:avLst>
              <a:gd name="adj" fmla="val 2646"/>
            </a:avLst>
          </a:prstGeom>
          <a:solidFill>
            <a:srgbClr val="304755"/>
          </a:solidFill>
          <a:ln/>
        </p:spPr>
      </p:sp>
      <p:sp>
        <p:nvSpPr>
          <p:cNvPr id="11" name="Text 8"/>
          <p:cNvSpPr/>
          <p:nvPr/>
        </p:nvSpPr>
        <p:spPr>
          <a:xfrm>
            <a:off x="6563439" y="519672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TestNG</a:t>
            </a:r>
            <a:endParaRPr lang="en-US" sz="2200" dirty="0"/>
          </a:p>
        </p:txBody>
      </p:sp>
      <p:sp>
        <p:nvSpPr>
          <p:cNvPr id="12" name="Text 9"/>
          <p:cNvSpPr/>
          <p:nvPr/>
        </p:nvSpPr>
        <p:spPr>
          <a:xfrm>
            <a:off x="6563439" y="5692259"/>
            <a:ext cx="6989921"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Java testing framework.</a:t>
            </a:r>
            <a:endParaRPr lang="en-US" sz="1850" dirty="0"/>
          </a:p>
        </p:txBody>
      </p:sp>
      <p:sp>
        <p:nvSpPr>
          <p:cNvPr id="13" name="Rectangle 12">
            <a:extLst>
              <a:ext uri="{FF2B5EF4-FFF2-40B4-BE49-F238E27FC236}">
                <a16:creationId xmlns:a16="http://schemas.microsoft.com/office/drawing/2014/main" id="{51747AEE-15BD-BBB4-243C-24214CC47B10}"/>
              </a:ext>
            </a:extLst>
          </p:cNvPr>
          <p:cNvSpPr/>
          <p:nvPr/>
        </p:nvSpPr>
        <p:spPr>
          <a:xfrm>
            <a:off x="12823370" y="7630886"/>
            <a:ext cx="1730829" cy="52251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428869"/>
            <a:ext cx="6420683"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Login Test Example</a:t>
            </a:r>
            <a:endParaRPr lang="en-US" sz="4400" dirty="0"/>
          </a:p>
        </p:txBody>
      </p:sp>
      <p:pic>
        <p:nvPicPr>
          <p:cNvPr id="4" name="Image 1" descr="preencoded.png"/>
          <p:cNvPicPr>
            <a:picLocks noChangeAspect="1"/>
          </p:cNvPicPr>
          <p:nvPr/>
        </p:nvPicPr>
        <p:blipFill>
          <a:blip r:embed="rId4"/>
          <a:stretch>
            <a:fillRect/>
          </a:stretch>
        </p:blipFill>
        <p:spPr>
          <a:xfrm>
            <a:off x="837724" y="2491859"/>
            <a:ext cx="1196816" cy="1436251"/>
          </a:xfrm>
          <a:prstGeom prst="rect">
            <a:avLst/>
          </a:prstGeom>
        </p:spPr>
      </p:pic>
      <p:sp>
        <p:nvSpPr>
          <p:cNvPr id="5" name="Text 1"/>
          <p:cNvSpPr/>
          <p:nvPr/>
        </p:nvSpPr>
        <p:spPr>
          <a:xfrm>
            <a:off x="2393513" y="2731175"/>
            <a:ext cx="2894648"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Input Credentials</a:t>
            </a:r>
            <a:endParaRPr lang="en-US" sz="2200" dirty="0"/>
          </a:p>
        </p:txBody>
      </p:sp>
      <p:sp>
        <p:nvSpPr>
          <p:cNvPr id="6" name="Text 2"/>
          <p:cNvSpPr/>
          <p:nvPr/>
        </p:nvSpPr>
        <p:spPr>
          <a:xfrm>
            <a:off x="2393513" y="3226713"/>
            <a:ext cx="5912763"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Enter username and password.</a:t>
            </a:r>
            <a:endParaRPr lang="en-US" sz="1850" dirty="0"/>
          </a:p>
        </p:txBody>
      </p:sp>
      <p:pic>
        <p:nvPicPr>
          <p:cNvPr id="7" name="Image 2" descr="preencoded.png"/>
          <p:cNvPicPr>
            <a:picLocks noChangeAspect="1"/>
          </p:cNvPicPr>
          <p:nvPr/>
        </p:nvPicPr>
        <p:blipFill>
          <a:blip r:embed="rId5"/>
          <a:stretch>
            <a:fillRect/>
          </a:stretch>
        </p:blipFill>
        <p:spPr>
          <a:xfrm>
            <a:off x="837724" y="3928110"/>
            <a:ext cx="1196816" cy="1436251"/>
          </a:xfrm>
          <a:prstGeom prst="rect">
            <a:avLst/>
          </a:prstGeom>
        </p:spPr>
      </p:pic>
      <p:sp>
        <p:nvSpPr>
          <p:cNvPr id="8" name="Text 3"/>
          <p:cNvSpPr/>
          <p:nvPr/>
        </p:nvSpPr>
        <p:spPr>
          <a:xfrm>
            <a:off x="2393513" y="416742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Submit Form</a:t>
            </a:r>
            <a:endParaRPr lang="en-US" sz="2200" dirty="0"/>
          </a:p>
        </p:txBody>
      </p:sp>
      <p:sp>
        <p:nvSpPr>
          <p:cNvPr id="9" name="Text 4"/>
          <p:cNvSpPr/>
          <p:nvPr/>
        </p:nvSpPr>
        <p:spPr>
          <a:xfrm>
            <a:off x="2393513" y="4662964"/>
            <a:ext cx="5912763"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Click login button.</a:t>
            </a:r>
            <a:endParaRPr lang="en-US" sz="1850" dirty="0"/>
          </a:p>
        </p:txBody>
      </p:sp>
      <p:pic>
        <p:nvPicPr>
          <p:cNvPr id="10" name="Image 3" descr="preencoded.png"/>
          <p:cNvPicPr>
            <a:picLocks noChangeAspect="1"/>
          </p:cNvPicPr>
          <p:nvPr/>
        </p:nvPicPr>
        <p:blipFill>
          <a:blip r:embed="rId6"/>
          <a:stretch>
            <a:fillRect/>
          </a:stretch>
        </p:blipFill>
        <p:spPr>
          <a:xfrm>
            <a:off x="837724" y="5364361"/>
            <a:ext cx="1196816" cy="1436251"/>
          </a:xfrm>
          <a:prstGeom prst="rect">
            <a:avLst/>
          </a:prstGeom>
        </p:spPr>
      </p:pic>
      <p:sp>
        <p:nvSpPr>
          <p:cNvPr id="11" name="Text 5"/>
          <p:cNvSpPr/>
          <p:nvPr/>
        </p:nvSpPr>
        <p:spPr>
          <a:xfrm>
            <a:off x="2393513" y="560367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Verify Success</a:t>
            </a:r>
            <a:endParaRPr lang="en-US" sz="2200" dirty="0"/>
          </a:p>
        </p:txBody>
      </p:sp>
      <p:sp>
        <p:nvSpPr>
          <p:cNvPr id="12" name="Text 6"/>
          <p:cNvSpPr/>
          <p:nvPr/>
        </p:nvSpPr>
        <p:spPr>
          <a:xfrm>
            <a:off x="2393513" y="6099215"/>
            <a:ext cx="5912763"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Confirm successful login.</a:t>
            </a: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204799"/>
            <a:ext cx="5954435"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TestNG Execution</a:t>
            </a:r>
            <a:endParaRPr lang="en-US" sz="4400" dirty="0"/>
          </a:p>
        </p:txBody>
      </p:sp>
      <p:sp>
        <p:nvSpPr>
          <p:cNvPr id="4" name="Shape 1"/>
          <p:cNvSpPr/>
          <p:nvPr/>
        </p:nvSpPr>
        <p:spPr>
          <a:xfrm>
            <a:off x="6324124" y="3267789"/>
            <a:ext cx="7468553" cy="2757011"/>
          </a:xfrm>
          <a:prstGeom prst="roundRect">
            <a:avLst>
              <a:gd name="adj" fmla="val 1302"/>
            </a:avLst>
          </a:prstGeom>
          <a:noFill/>
          <a:ln w="7620">
            <a:solidFill>
              <a:srgbClr val="FFFFFF">
                <a:alpha val="24000"/>
              </a:srgbClr>
            </a:solidFill>
            <a:prstDash val="solid"/>
          </a:ln>
        </p:spPr>
      </p:sp>
      <p:sp>
        <p:nvSpPr>
          <p:cNvPr id="5" name="Shape 2"/>
          <p:cNvSpPr/>
          <p:nvPr/>
        </p:nvSpPr>
        <p:spPr>
          <a:xfrm>
            <a:off x="6331744" y="3275409"/>
            <a:ext cx="7452479" cy="685443"/>
          </a:xfrm>
          <a:prstGeom prst="rect">
            <a:avLst/>
          </a:prstGeom>
          <a:solidFill>
            <a:srgbClr val="FFFFFF">
              <a:alpha val="4000"/>
            </a:srgbClr>
          </a:solidFill>
          <a:ln/>
        </p:spPr>
      </p:sp>
      <p:sp>
        <p:nvSpPr>
          <p:cNvPr id="6" name="Text 3"/>
          <p:cNvSpPr/>
          <p:nvPr/>
        </p:nvSpPr>
        <p:spPr>
          <a:xfrm>
            <a:off x="6571893" y="3426619"/>
            <a:ext cx="2001441"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Test Name</a:t>
            </a:r>
            <a:endParaRPr lang="en-US" sz="1850" dirty="0"/>
          </a:p>
        </p:txBody>
      </p:sp>
      <p:sp>
        <p:nvSpPr>
          <p:cNvPr id="7" name="Text 4"/>
          <p:cNvSpPr/>
          <p:nvPr/>
        </p:nvSpPr>
        <p:spPr>
          <a:xfrm>
            <a:off x="9059585" y="3426619"/>
            <a:ext cx="1997631"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Status</a:t>
            </a:r>
            <a:endParaRPr lang="en-US" sz="1850" dirty="0"/>
          </a:p>
        </p:txBody>
      </p:sp>
      <p:sp>
        <p:nvSpPr>
          <p:cNvPr id="8" name="Text 5"/>
          <p:cNvSpPr/>
          <p:nvPr/>
        </p:nvSpPr>
        <p:spPr>
          <a:xfrm>
            <a:off x="11543467" y="3426619"/>
            <a:ext cx="2001441"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Duration</a:t>
            </a:r>
            <a:endParaRPr lang="en-US" sz="1850" dirty="0"/>
          </a:p>
        </p:txBody>
      </p:sp>
      <p:sp>
        <p:nvSpPr>
          <p:cNvPr id="9" name="Shape 6"/>
          <p:cNvSpPr/>
          <p:nvPr/>
        </p:nvSpPr>
        <p:spPr>
          <a:xfrm>
            <a:off x="6331744" y="3960852"/>
            <a:ext cx="7452479" cy="685443"/>
          </a:xfrm>
          <a:prstGeom prst="rect">
            <a:avLst/>
          </a:prstGeom>
          <a:solidFill>
            <a:srgbClr val="000000">
              <a:alpha val="4000"/>
            </a:srgbClr>
          </a:solidFill>
          <a:ln/>
        </p:spPr>
      </p:sp>
      <p:sp>
        <p:nvSpPr>
          <p:cNvPr id="10" name="Text 7"/>
          <p:cNvSpPr/>
          <p:nvPr/>
        </p:nvSpPr>
        <p:spPr>
          <a:xfrm>
            <a:off x="6571893" y="4112062"/>
            <a:ext cx="2001441"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Login Test</a:t>
            </a:r>
            <a:endParaRPr lang="en-US" sz="1850" dirty="0"/>
          </a:p>
        </p:txBody>
      </p:sp>
      <p:sp>
        <p:nvSpPr>
          <p:cNvPr id="11" name="Text 8"/>
          <p:cNvSpPr/>
          <p:nvPr/>
        </p:nvSpPr>
        <p:spPr>
          <a:xfrm>
            <a:off x="9059585" y="4112062"/>
            <a:ext cx="1997631"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Passed</a:t>
            </a:r>
            <a:endParaRPr lang="en-US" sz="1850" dirty="0"/>
          </a:p>
        </p:txBody>
      </p:sp>
      <p:sp>
        <p:nvSpPr>
          <p:cNvPr id="12" name="Text 9"/>
          <p:cNvSpPr/>
          <p:nvPr/>
        </p:nvSpPr>
        <p:spPr>
          <a:xfrm>
            <a:off x="11543467" y="4112062"/>
            <a:ext cx="2001441"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2.5s</a:t>
            </a:r>
            <a:endParaRPr lang="en-US" sz="1850" dirty="0"/>
          </a:p>
        </p:txBody>
      </p:sp>
      <p:sp>
        <p:nvSpPr>
          <p:cNvPr id="13" name="Shape 10"/>
          <p:cNvSpPr/>
          <p:nvPr/>
        </p:nvSpPr>
        <p:spPr>
          <a:xfrm>
            <a:off x="6331744" y="4646295"/>
            <a:ext cx="7452479" cy="685443"/>
          </a:xfrm>
          <a:prstGeom prst="rect">
            <a:avLst/>
          </a:prstGeom>
          <a:solidFill>
            <a:srgbClr val="FFFFFF">
              <a:alpha val="4000"/>
            </a:srgbClr>
          </a:solidFill>
          <a:ln/>
        </p:spPr>
      </p:sp>
      <p:sp>
        <p:nvSpPr>
          <p:cNvPr id="14" name="Text 11"/>
          <p:cNvSpPr/>
          <p:nvPr/>
        </p:nvSpPr>
        <p:spPr>
          <a:xfrm>
            <a:off x="6571893" y="4797504"/>
            <a:ext cx="2001441"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Profile Update</a:t>
            </a:r>
            <a:endParaRPr lang="en-US" sz="1850" dirty="0"/>
          </a:p>
        </p:txBody>
      </p:sp>
      <p:sp>
        <p:nvSpPr>
          <p:cNvPr id="15" name="Text 12"/>
          <p:cNvSpPr/>
          <p:nvPr/>
        </p:nvSpPr>
        <p:spPr>
          <a:xfrm>
            <a:off x="9059585" y="4797504"/>
            <a:ext cx="1997631"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Failed</a:t>
            </a:r>
            <a:endParaRPr lang="en-US" sz="1850" dirty="0"/>
          </a:p>
        </p:txBody>
      </p:sp>
      <p:sp>
        <p:nvSpPr>
          <p:cNvPr id="16" name="Text 13"/>
          <p:cNvSpPr/>
          <p:nvPr/>
        </p:nvSpPr>
        <p:spPr>
          <a:xfrm>
            <a:off x="11543467" y="4797504"/>
            <a:ext cx="2001441"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4.1s</a:t>
            </a:r>
            <a:endParaRPr lang="en-US" sz="1850" dirty="0"/>
          </a:p>
        </p:txBody>
      </p:sp>
      <p:sp>
        <p:nvSpPr>
          <p:cNvPr id="17" name="Shape 14"/>
          <p:cNvSpPr/>
          <p:nvPr/>
        </p:nvSpPr>
        <p:spPr>
          <a:xfrm>
            <a:off x="6331744" y="5331738"/>
            <a:ext cx="7452479" cy="685443"/>
          </a:xfrm>
          <a:prstGeom prst="rect">
            <a:avLst/>
          </a:prstGeom>
          <a:solidFill>
            <a:srgbClr val="000000">
              <a:alpha val="4000"/>
            </a:srgbClr>
          </a:solidFill>
          <a:ln/>
        </p:spPr>
      </p:sp>
      <p:sp>
        <p:nvSpPr>
          <p:cNvPr id="18" name="Text 15"/>
          <p:cNvSpPr/>
          <p:nvPr/>
        </p:nvSpPr>
        <p:spPr>
          <a:xfrm>
            <a:off x="6571893" y="5482947"/>
            <a:ext cx="2001441"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Logout Test</a:t>
            </a:r>
            <a:endParaRPr lang="en-US" sz="1850" dirty="0"/>
          </a:p>
        </p:txBody>
      </p:sp>
      <p:sp>
        <p:nvSpPr>
          <p:cNvPr id="19" name="Text 16"/>
          <p:cNvSpPr/>
          <p:nvPr/>
        </p:nvSpPr>
        <p:spPr>
          <a:xfrm>
            <a:off x="9059585" y="5482947"/>
            <a:ext cx="1997631"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Passed</a:t>
            </a:r>
            <a:endParaRPr lang="en-US" sz="1850" dirty="0"/>
          </a:p>
        </p:txBody>
      </p:sp>
      <p:sp>
        <p:nvSpPr>
          <p:cNvPr id="20" name="Text 17"/>
          <p:cNvSpPr/>
          <p:nvPr/>
        </p:nvSpPr>
        <p:spPr>
          <a:xfrm>
            <a:off x="11543467" y="5482947"/>
            <a:ext cx="2001441"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1.9s</a:t>
            </a:r>
            <a:endParaRPr lang="en-US" sz="1850" dirty="0"/>
          </a:p>
        </p:txBody>
      </p:sp>
      <p:sp>
        <p:nvSpPr>
          <p:cNvPr id="21" name="Rectangle 20">
            <a:extLst>
              <a:ext uri="{FF2B5EF4-FFF2-40B4-BE49-F238E27FC236}">
                <a16:creationId xmlns:a16="http://schemas.microsoft.com/office/drawing/2014/main" id="{067AA335-DCAF-1BCA-4167-7D826DD909B0}"/>
              </a:ext>
            </a:extLst>
          </p:cNvPr>
          <p:cNvSpPr/>
          <p:nvPr/>
        </p:nvSpPr>
        <p:spPr>
          <a:xfrm>
            <a:off x="12823370" y="7630886"/>
            <a:ext cx="1730829" cy="52251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023586"/>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API Testing with Newman</a:t>
            </a:r>
            <a:endParaRPr lang="en-US" sz="4400" dirty="0"/>
          </a:p>
        </p:txBody>
      </p:sp>
      <p:pic>
        <p:nvPicPr>
          <p:cNvPr id="4" name="Image 1" descr="preencoded.png"/>
          <p:cNvPicPr>
            <a:picLocks noChangeAspect="1"/>
          </p:cNvPicPr>
          <p:nvPr/>
        </p:nvPicPr>
        <p:blipFill>
          <a:blip r:embed="rId4"/>
          <a:stretch>
            <a:fillRect/>
          </a:stretch>
        </p:blipFill>
        <p:spPr>
          <a:xfrm>
            <a:off x="837724" y="3790593"/>
            <a:ext cx="562451" cy="562451"/>
          </a:xfrm>
          <a:prstGeom prst="rect">
            <a:avLst/>
          </a:prstGeom>
        </p:spPr>
      </p:pic>
      <p:sp>
        <p:nvSpPr>
          <p:cNvPr id="5" name="Text 1"/>
          <p:cNvSpPr/>
          <p:nvPr/>
        </p:nvSpPr>
        <p:spPr>
          <a:xfrm>
            <a:off x="837724" y="4592360"/>
            <a:ext cx="2250162"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CLI Tool</a:t>
            </a:r>
            <a:endParaRPr lang="en-US" sz="2200" dirty="0"/>
          </a:p>
        </p:txBody>
      </p:sp>
      <p:sp>
        <p:nvSpPr>
          <p:cNvPr id="6" name="Text 2"/>
          <p:cNvSpPr/>
          <p:nvPr/>
        </p:nvSpPr>
        <p:spPr>
          <a:xfrm>
            <a:off x="837724" y="5087898"/>
            <a:ext cx="2250162"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Command-line interface.</a:t>
            </a:r>
            <a:endParaRPr lang="en-US" sz="1850" dirty="0"/>
          </a:p>
        </p:txBody>
      </p:sp>
      <p:pic>
        <p:nvPicPr>
          <p:cNvPr id="7" name="Image 2" descr="preencoded.png"/>
          <p:cNvPicPr>
            <a:picLocks noChangeAspect="1"/>
          </p:cNvPicPr>
          <p:nvPr/>
        </p:nvPicPr>
        <p:blipFill>
          <a:blip r:embed="rId5"/>
          <a:stretch>
            <a:fillRect/>
          </a:stretch>
        </p:blipFill>
        <p:spPr>
          <a:xfrm>
            <a:off x="3446859" y="3790593"/>
            <a:ext cx="562451" cy="562451"/>
          </a:xfrm>
          <a:prstGeom prst="rect">
            <a:avLst/>
          </a:prstGeom>
        </p:spPr>
      </p:pic>
      <p:sp>
        <p:nvSpPr>
          <p:cNvPr id="8" name="Text 3"/>
          <p:cNvSpPr/>
          <p:nvPr/>
        </p:nvSpPr>
        <p:spPr>
          <a:xfrm>
            <a:off x="3446859" y="4592360"/>
            <a:ext cx="2250162"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Postman Collections</a:t>
            </a:r>
            <a:endParaRPr lang="en-US" sz="2200" dirty="0"/>
          </a:p>
        </p:txBody>
      </p:sp>
      <p:sp>
        <p:nvSpPr>
          <p:cNvPr id="9" name="Text 4"/>
          <p:cNvSpPr/>
          <p:nvPr/>
        </p:nvSpPr>
        <p:spPr>
          <a:xfrm>
            <a:off x="3446859" y="5439847"/>
            <a:ext cx="2250162"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Run API tests from collections.</a:t>
            </a:r>
            <a:endParaRPr lang="en-US" sz="1850" dirty="0"/>
          </a:p>
        </p:txBody>
      </p:sp>
      <p:pic>
        <p:nvPicPr>
          <p:cNvPr id="10" name="Image 3" descr="preencoded.png"/>
          <p:cNvPicPr>
            <a:picLocks noChangeAspect="1"/>
          </p:cNvPicPr>
          <p:nvPr/>
        </p:nvPicPr>
        <p:blipFill>
          <a:blip r:embed="rId6"/>
          <a:stretch>
            <a:fillRect/>
          </a:stretch>
        </p:blipFill>
        <p:spPr>
          <a:xfrm>
            <a:off x="6055995" y="3790593"/>
            <a:ext cx="562570" cy="562570"/>
          </a:xfrm>
          <a:prstGeom prst="rect">
            <a:avLst/>
          </a:prstGeom>
        </p:spPr>
      </p:pic>
      <p:sp>
        <p:nvSpPr>
          <p:cNvPr id="11" name="Text 5"/>
          <p:cNvSpPr/>
          <p:nvPr/>
        </p:nvSpPr>
        <p:spPr>
          <a:xfrm>
            <a:off x="6055995" y="4592479"/>
            <a:ext cx="2250281"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Automated Runs</a:t>
            </a:r>
            <a:endParaRPr lang="en-US" sz="2200" dirty="0"/>
          </a:p>
        </p:txBody>
      </p:sp>
      <p:sp>
        <p:nvSpPr>
          <p:cNvPr id="12" name="Text 6"/>
          <p:cNvSpPr/>
          <p:nvPr/>
        </p:nvSpPr>
        <p:spPr>
          <a:xfrm>
            <a:off x="6055995" y="5439966"/>
            <a:ext cx="2250281"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Integrate with CI/CD.</a:t>
            </a:r>
            <a:endParaRPr lang="en-US" sz="1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37047"/>
            <a:ext cx="6903839"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JMeter Load Testing</a:t>
            </a:r>
            <a:endParaRPr lang="en-US" sz="4400" dirty="0"/>
          </a:p>
        </p:txBody>
      </p:sp>
      <p:sp>
        <p:nvSpPr>
          <p:cNvPr id="4" name="Text 1"/>
          <p:cNvSpPr/>
          <p:nvPr/>
        </p:nvSpPr>
        <p:spPr>
          <a:xfrm>
            <a:off x="837724" y="2319695"/>
            <a:ext cx="3554730" cy="789861"/>
          </a:xfrm>
          <a:prstGeom prst="rect">
            <a:avLst/>
          </a:prstGeom>
          <a:noFill/>
          <a:ln/>
        </p:spPr>
        <p:txBody>
          <a:bodyPr wrap="none" lIns="0" tIns="0" rIns="0" bIns="0" rtlCol="0" anchor="t"/>
          <a:lstStyle/>
          <a:p>
            <a:pPr marL="0" indent="0" algn="ctr">
              <a:lnSpc>
                <a:spcPts val="6200"/>
              </a:lnSpc>
              <a:buNone/>
            </a:pPr>
            <a:r>
              <a:rPr lang="en-US" sz="6200" dirty="0">
                <a:solidFill>
                  <a:srgbClr val="CAD6DE"/>
                </a:solidFill>
                <a:latin typeface="Unbounded" pitchFamily="34" charset="0"/>
                <a:ea typeface="Unbounded" pitchFamily="34" charset="-122"/>
                <a:cs typeface="Unbounded" pitchFamily="34" charset="-120"/>
              </a:rPr>
              <a:t>500</a:t>
            </a:r>
            <a:endParaRPr lang="en-US" sz="6200" dirty="0"/>
          </a:p>
        </p:txBody>
      </p:sp>
      <p:sp>
        <p:nvSpPr>
          <p:cNvPr id="5" name="Text 2"/>
          <p:cNvSpPr/>
          <p:nvPr/>
        </p:nvSpPr>
        <p:spPr>
          <a:xfrm>
            <a:off x="1206937" y="3408640"/>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CAD6DE"/>
                </a:solidFill>
                <a:latin typeface="Unbounded" pitchFamily="34" charset="0"/>
                <a:ea typeface="Unbounded" pitchFamily="34" charset="-122"/>
                <a:cs typeface="Unbounded" pitchFamily="34" charset="-120"/>
              </a:rPr>
              <a:t>Users</a:t>
            </a:r>
            <a:endParaRPr lang="en-US" sz="2200" dirty="0"/>
          </a:p>
        </p:txBody>
      </p:sp>
      <p:sp>
        <p:nvSpPr>
          <p:cNvPr id="6" name="Text 3"/>
          <p:cNvSpPr/>
          <p:nvPr/>
        </p:nvSpPr>
        <p:spPr>
          <a:xfrm>
            <a:off x="837724" y="3904178"/>
            <a:ext cx="3554730" cy="383024"/>
          </a:xfrm>
          <a:prstGeom prst="rect">
            <a:avLst/>
          </a:prstGeom>
          <a:noFill/>
          <a:ln/>
        </p:spPr>
        <p:txBody>
          <a:bodyPr wrap="none" lIns="0" tIns="0" rIns="0" bIns="0" rtlCol="0" anchor="t"/>
          <a:lstStyle/>
          <a:p>
            <a:pPr marL="0" indent="0" algn="ctr">
              <a:lnSpc>
                <a:spcPts val="3000"/>
              </a:lnSpc>
              <a:buNone/>
            </a:pPr>
            <a:r>
              <a:rPr lang="en-US" sz="1850" dirty="0">
                <a:solidFill>
                  <a:srgbClr val="CAD6DE"/>
                </a:solidFill>
                <a:latin typeface="Cabin" pitchFamily="34" charset="0"/>
                <a:ea typeface="Cabin" pitchFamily="34" charset="-122"/>
                <a:cs typeface="Cabin" pitchFamily="34" charset="-120"/>
              </a:rPr>
              <a:t>Simulated concurrent users.</a:t>
            </a:r>
            <a:endParaRPr lang="en-US" sz="1850" dirty="0"/>
          </a:p>
        </p:txBody>
      </p:sp>
      <p:sp>
        <p:nvSpPr>
          <p:cNvPr id="7" name="Text 4"/>
          <p:cNvSpPr/>
          <p:nvPr/>
        </p:nvSpPr>
        <p:spPr>
          <a:xfrm>
            <a:off x="4751427" y="2319695"/>
            <a:ext cx="3554849" cy="789861"/>
          </a:xfrm>
          <a:prstGeom prst="rect">
            <a:avLst/>
          </a:prstGeom>
          <a:noFill/>
          <a:ln/>
        </p:spPr>
        <p:txBody>
          <a:bodyPr wrap="none" lIns="0" tIns="0" rIns="0" bIns="0" rtlCol="0" anchor="t"/>
          <a:lstStyle/>
          <a:p>
            <a:pPr marL="0" indent="0" algn="ctr">
              <a:lnSpc>
                <a:spcPts val="6200"/>
              </a:lnSpc>
              <a:buNone/>
            </a:pPr>
            <a:r>
              <a:rPr lang="en-US" sz="6200" dirty="0">
                <a:solidFill>
                  <a:srgbClr val="CAD6DE"/>
                </a:solidFill>
                <a:latin typeface="Unbounded" pitchFamily="34" charset="0"/>
                <a:ea typeface="Unbounded" pitchFamily="34" charset="-122"/>
                <a:cs typeface="Unbounded" pitchFamily="34" charset="-120"/>
              </a:rPr>
              <a:t>200ms</a:t>
            </a:r>
            <a:endParaRPr lang="en-US" sz="6200" dirty="0"/>
          </a:p>
        </p:txBody>
      </p:sp>
      <p:sp>
        <p:nvSpPr>
          <p:cNvPr id="8" name="Text 5"/>
          <p:cNvSpPr/>
          <p:nvPr/>
        </p:nvSpPr>
        <p:spPr>
          <a:xfrm>
            <a:off x="5120759" y="3408640"/>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CAD6DE"/>
                </a:solidFill>
                <a:latin typeface="Unbounded" pitchFamily="34" charset="0"/>
                <a:ea typeface="Unbounded" pitchFamily="34" charset="-122"/>
                <a:cs typeface="Unbounded" pitchFamily="34" charset="-120"/>
              </a:rPr>
              <a:t>Avg Response</a:t>
            </a:r>
            <a:endParaRPr lang="en-US" sz="2200" dirty="0"/>
          </a:p>
        </p:txBody>
      </p:sp>
      <p:sp>
        <p:nvSpPr>
          <p:cNvPr id="9" name="Text 6"/>
          <p:cNvSpPr/>
          <p:nvPr/>
        </p:nvSpPr>
        <p:spPr>
          <a:xfrm>
            <a:off x="4751427" y="3904178"/>
            <a:ext cx="3554849" cy="383024"/>
          </a:xfrm>
          <a:prstGeom prst="rect">
            <a:avLst/>
          </a:prstGeom>
          <a:noFill/>
          <a:ln/>
        </p:spPr>
        <p:txBody>
          <a:bodyPr wrap="none" lIns="0" tIns="0" rIns="0" bIns="0" rtlCol="0" anchor="t"/>
          <a:lstStyle/>
          <a:p>
            <a:pPr marL="0" indent="0" algn="ctr">
              <a:lnSpc>
                <a:spcPts val="3000"/>
              </a:lnSpc>
              <a:buNone/>
            </a:pPr>
            <a:r>
              <a:rPr lang="en-US" sz="1850" dirty="0">
                <a:solidFill>
                  <a:srgbClr val="CAD6DE"/>
                </a:solidFill>
                <a:latin typeface="Cabin" pitchFamily="34" charset="0"/>
                <a:ea typeface="Cabin" pitchFamily="34" charset="-122"/>
                <a:cs typeface="Cabin" pitchFamily="34" charset="-120"/>
              </a:rPr>
              <a:t>Average response time.</a:t>
            </a:r>
            <a:endParaRPr lang="en-US" sz="1850" dirty="0"/>
          </a:p>
        </p:txBody>
      </p:sp>
      <p:sp>
        <p:nvSpPr>
          <p:cNvPr id="10" name="Text 7"/>
          <p:cNvSpPr/>
          <p:nvPr/>
        </p:nvSpPr>
        <p:spPr>
          <a:xfrm>
            <a:off x="2794516" y="5124926"/>
            <a:ext cx="3554849" cy="789861"/>
          </a:xfrm>
          <a:prstGeom prst="rect">
            <a:avLst/>
          </a:prstGeom>
          <a:noFill/>
          <a:ln/>
        </p:spPr>
        <p:txBody>
          <a:bodyPr wrap="none" lIns="0" tIns="0" rIns="0" bIns="0" rtlCol="0" anchor="t"/>
          <a:lstStyle/>
          <a:p>
            <a:pPr marL="0" indent="0" algn="ctr">
              <a:lnSpc>
                <a:spcPts val="6200"/>
              </a:lnSpc>
              <a:buNone/>
            </a:pPr>
            <a:r>
              <a:rPr lang="en-US" sz="6200" dirty="0">
                <a:solidFill>
                  <a:srgbClr val="CAD6DE"/>
                </a:solidFill>
                <a:latin typeface="Unbounded" pitchFamily="34" charset="0"/>
                <a:ea typeface="Unbounded" pitchFamily="34" charset="-122"/>
                <a:cs typeface="Unbounded" pitchFamily="34" charset="-120"/>
              </a:rPr>
              <a:t>99%</a:t>
            </a:r>
            <a:endParaRPr lang="en-US" sz="6200" dirty="0"/>
          </a:p>
        </p:txBody>
      </p:sp>
      <p:sp>
        <p:nvSpPr>
          <p:cNvPr id="11" name="Text 8"/>
          <p:cNvSpPr/>
          <p:nvPr/>
        </p:nvSpPr>
        <p:spPr>
          <a:xfrm>
            <a:off x="3163848" y="6213872"/>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CAD6DE"/>
                </a:solidFill>
                <a:latin typeface="Unbounded" pitchFamily="34" charset="0"/>
                <a:ea typeface="Unbounded" pitchFamily="34" charset="-122"/>
                <a:cs typeface="Unbounded" pitchFamily="34" charset="-120"/>
              </a:rPr>
              <a:t>Success Rate</a:t>
            </a:r>
            <a:endParaRPr lang="en-US" sz="2200" dirty="0"/>
          </a:p>
        </p:txBody>
      </p:sp>
      <p:sp>
        <p:nvSpPr>
          <p:cNvPr id="12" name="Text 9"/>
          <p:cNvSpPr/>
          <p:nvPr/>
        </p:nvSpPr>
        <p:spPr>
          <a:xfrm>
            <a:off x="2794516" y="6709410"/>
            <a:ext cx="3554849" cy="383024"/>
          </a:xfrm>
          <a:prstGeom prst="rect">
            <a:avLst/>
          </a:prstGeom>
          <a:noFill/>
          <a:ln/>
        </p:spPr>
        <p:txBody>
          <a:bodyPr wrap="none" lIns="0" tIns="0" rIns="0" bIns="0" rtlCol="0" anchor="t"/>
          <a:lstStyle/>
          <a:p>
            <a:pPr marL="0" indent="0" algn="ctr">
              <a:lnSpc>
                <a:spcPts val="3000"/>
              </a:lnSpc>
              <a:buNone/>
            </a:pPr>
            <a:r>
              <a:rPr lang="en-US" sz="1850" dirty="0">
                <a:solidFill>
                  <a:srgbClr val="CAD6DE"/>
                </a:solidFill>
                <a:latin typeface="Cabin" pitchFamily="34" charset="0"/>
                <a:ea typeface="Cabin" pitchFamily="34" charset="-122"/>
                <a:cs typeface="Cabin" pitchFamily="34" charset="-120"/>
              </a:rPr>
              <a:t>Percentage of successful requests.</a:t>
            </a:r>
            <a:endParaRPr lang="en-US" sz="18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124313"/>
            <a:ext cx="6958489" cy="766049"/>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SQL Injection Testing</a:t>
            </a:r>
            <a:endParaRPr lang="en-US" sz="4400" dirty="0"/>
          </a:p>
        </p:txBody>
      </p:sp>
      <p:sp>
        <p:nvSpPr>
          <p:cNvPr id="4" name="Shape 1"/>
          <p:cNvSpPr/>
          <p:nvPr/>
        </p:nvSpPr>
        <p:spPr>
          <a:xfrm>
            <a:off x="6324124" y="3456503"/>
            <a:ext cx="538520" cy="538520"/>
          </a:xfrm>
          <a:prstGeom prst="roundRect">
            <a:avLst>
              <a:gd name="adj" fmla="val 6668"/>
            </a:avLst>
          </a:prstGeom>
          <a:solidFill>
            <a:srgbClr val="304755"/>
          </a:solidFill>
          <a:ln/>
        </p:spPr>
      </p:sp>
      <p:sp>
        <p:nvSpPr>
          <p:cNvPr id="5" name="Text 2"/>
          <p:cNvSpPr/>
          <p:nvPr/>
        </p:nvSpPr>
        <p:spPr>
          <a:xfrm>
            <a:off x="7101959" y="345650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Input Validation</a:t>
            </a:r>
            <a:endParaRPr lang="en-US" sz="2200" dirty="0"/>
          </a:p>
        </p:txBody>
      </p:sp>
      <p:sp>
        <p:nvSpPr>
          <p:cNvPr id="6" name="Text 3"/>
          <p:cNvSpPr/>
          <p:nvPr/>
        </p:nvSpPr>
        <p:spPr>
          <a:xfrm>
            <a:off x="7101959" y="3952042"/>
            <a:ext cx="2836783"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Testing input validation vulnerabilities.</a:t>
            </a:r>
            <a:endParaRPr lang="en-US" sz="1850" dirty="0"/>
          </a:p>
        </p:txBody>
      </p:sp>
      <p:sp>
        <p:nvSpPr>
          <p:cNvPr id="7" name="Shape 4"/>
          <p:cNvSpPr/>
          <p:nvPr/>
        </p:nvSpPr>
        <p:spPr>
          <a:xfrm>
            <a:off x="10178058" y="3456503"/>
            <a:ext cx="538520" cy="538520"/>
          </a:xfrm>
          <a:prstGeom prst="roundRect">
            <a:avLst>
              <a:gd name="adj" fmla="val 6668"/>
            </a:avLst>
          </a:prstGeom>
          <a:solidFill>
            <a:srgbClr val="304755"/>
          </a:solidFill>
          <a:ln/>
        </p:spPr>
      </p:sp>
      <p:sp>
        <p:nvSpPr>
          <p:cNvPr id="8" name="Text 5"/>
          <p:cNvSpPr/>
          <p:nvPr/>
        </p:nvSpPr>
        <p:spPr>
          <a:xfrm>
            <a:off x="10955893" y="345650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Error Handling</a:t>
            </a:r>
            <a:endParaRPr lang="en-US" sz="2200" dirty="0"/>
          </a:p>
        </p:txBody>
      </p:sp>
      <p:sp>
        <p:nvSpPr>
          <p:cNvPr id="9" name="Text 6"/>
          <p:cNvSpPr/>
          <p:nvPr/>
        </p:nvSpPr>
        <p:spPr>
          <a:xfrm>
            <a:off x="10955893" y="3952042"/>
            <a:ext cx="2836783"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Evaluate error message.</a:t>
            </a:r>
            <a:endParaRPr lang="en-US" sz="1850" dirty="0"/>
          </a:p>
        </p:txBody>
      </p:sp>
      <p:sp>
        <p:nvSpPr>
          <p:cNvPr id="10" name="Shape 7"/>
          <p:cNvSpPr/>
          <p:nvPr/>
        </p:nvSpPr>
        <p:spPr>
          <a:xfrm>
            <a:off x="6324124" y="5226606"/>
            <a:ext cx="538520" cy="538520"/>
          </a:xfrm>
          <a:prstGeom prst="roundRect">
            <a:avLst>
              <a:gd name="adj" fmla="val 6668"/>
            </a:avLst>
          </a:prstGeom>
          <a:solidFill>
            <a:srgbClr val="304755"/>
          </a:solidFill>
          <a:ln/>
        </p:spPr>
      </p:sp>
      <p:sp>
        <p:nvSpPr>
          <p:cNvPr id="11" name="Text 8"/>
          <p:cNvSpPr/>
          <p:nvPr/>
        </p:nvSpPr>
        <p:spPr>
          <a:xfrm>
            <a:off x="7101959" y="5226606"/>
            <a:ext cx="2965847"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Bypass Attempts</a:t>
            </a:r>
            <a:endParaRPr lang="en-US" sz="2200" dirty="0"/>
          </a:p>
        </p:txBody>
      </p:sp>
      <p:sp>
        <p:nvSpPr>
          <p:cNvPr id="12" name="Text 9"/>
          <p:cNvSpPr/>
          <p:nvPr/>
        </p:nvSpPr>
        <p:spPr>
          <a:xfrm>
            <a:off x="7101959" y="5722144"/>
            <a:ext cx="6690717"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Testing for bypass attempts.</a:t>
            </a:r>
            <a:endParaRPr lang="en-US" sz="1850" dirty="0"/>
          </a:p>
        </p:txBody>
      </p:sp>
      <p:sp>
        <p:nvSpPr>
          <p:cNvPr id="13" name="Rectangle 12">
            <a:extLst>
              <a:ext uri="{FF2B5EF4-FFF2-40B4-BE49-F238E27FC236}">
                <a16:creationId xmlns:a16="http://schemas.microsoft.com/office/drawing/2014/main" id="{4C3D3DD8-680D-29F0-559D-061BE8708EE7}"/>
              </a:ext>
            </a:extLst>
          </p:cNvPr>
          <p:cNvSpPr/>
          <p:nvPr/>
        </p:nvSpPr>
        <p:spPr>
          <a:xfrm>
            <a:off x="12823370" y="7630886"/>
            <a:ext cx="1730829" cy="52251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2868811"/>
            <a:ext cx="6042303"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Metrics Summary</a:t>
            </a:r>
            <a:endParaRPr lang="en-US" sz="4400" dirty="0"/>
          </a:p>
        </p:txBody>
      </p:sp>
      <p:sp>
        <p:nvSpPr>
          <p:cNvPr id="3" name="Text 1"/>
          <p:cNvSpPr/>
          <p:nvPr/>
        </p:nvSpPr>
        <p:spPr>
          <a:xfrm>
            <a:off x="837724" y="417111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Test Cases</a:t>
            </a:r>
            <a:endParaRPr lang="en-US" sz="2200" dirty="0"/>
          </a:p>
        </p:txBody>
      </p:sp>
      <p:sp>
        <p:nvSpPr>
          <p:cNvPr id="4" name="Text 2"/>
          <p:cNvSpPr/>
          <p:nvPr/>
        </p:nvSpPr>
        <p:spPr>
          <a:xfrm>
            <a:off x="837724" y="4762381"/>
            <a:ext cx="3928586"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Total executed: 313</a:t>
            </a:r>
            <a:endParaRPr lang="en-US" sz="1850" dirty="0"/>
          </a:p>
        </p:txBody>
      </p:sp>
      <p:sp>
        <p:nvSpPr>
          <p:cNvPr id="5" name="Text 3"/>
          <p:cNvSpPr/>
          <p:nvPr/>
        </p:nvSpPr>
        <p:spPr>
          <a:xfrm>
            <a:off x="5357813" y="417111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Results</a:t>
            </a:r>
            <a:endParaRPr lang="en-US" sz="2200" dirty="0"/>
          </a:p>
        </p:txBody>
      </p:sp>
      <p:sp>
        <p:nvSpPr>
          <p:cNvPr id="6" name="Text 4"/>
          <p:cNvSpPr/>
          <p:nvPr/>
        </p:nvSpPr>
        <p:spPr>
          <a:xfrm>
            <a:off x="5357813" y="4762381"/>
            <a:ext cx="3928586"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Passed: 212, Failed: 97</a:t>
            </a:r>
            <a:endParaRPr lang="en-US" sz="1850" dirty="0"/>
          </a:p>
        </p:txBody>
      </p:sp>
      <p:sp>
        <p:nvSpPr>
          <p:cNvPr id="7" name="Text 5"/>
          <p:cNvSpPr/>
          <p:nvPr/>
        </p:nvSpPr>
        <p:spPr>
          <a:xfrm>
            <a:off x="9877901" y="4171117"/>
            <a:ext cx="3192661"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Recommendations</a:t>
            </a:r>
            <a:endParaRPr lang="en-US" sz="2200" dirty="0"/>
          </a:p>
        </p:txBody>
      </p:sp>
      <p:sp>
        <p:nvSpPr>
          <p:cNvPr id="8" name="Text 6"/>
          <p:cNvSpPr/>
          <p:nvPr/>
        </p:nvSpPr>
        <p:spPr>
          <a:xfrm>
            <a:off x="9877901" y="4762381"/>
            <a:ext cx="3928586"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Improvements: 2 suggested</a:t>
            </a:r>
            <a:endParaRPr lang="en-US" sz="1850" dirty="0"/>
          </a:p>
        </p:txBody>
      </p:sp>
      <p:sp>
        <p:nvSpPr>
          <p:cNvPr id="9" name="Rectangle 8">
            <a:extLst>
              <a:ext uri="{FF2B5EF4-FFF2-40B4-BE49-F238E27FC236}">
                <a16:creationId xmlns:a16="http://schemas.microsoft.com/office/drawing/2014/main" id="{36F829AE-2ADB-94C4-41B7-1B676E72FE9D}"/>
              </a:ext>
            </a:extLst>
          </p:cNvPr>
          <p:cNvSpPr/>
          <p:nvPr/>
        </p:nvSpPr>
        <p:spPr>
          <a:xfrm>
            <a:off x="12823370" y="7630886"/>
            <a:ext cx="1730829" cy="52251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848213"/>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What We Tested, Found &amp; Improved</a:t>
            </a:r>
            <a:endParaRPr lang="en-US" sz="4400" dirty="0"/>
          </a:p>
        </p:txBody>
      </p:sp>
      <p:sp>
        <p:nvSpPr>
          <p:cNvPr id="4" name="Text 1"/>
          <p:cNvSpPr/>
          <p:nvPr/>
        </p:nvSpPr>
        <p:spPr>
          <a:xfrm>
            <a:off x="6324124" y="4615220"/>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Reviewing the recent QA sprint, identifying successes, and charting a course for future enhancements.</a:t>
            </a:r>
            <a:endParaRPr lang="en-US" sz="1850" dirty="0"/>
          </a:p>
        </p:txBody>
      </p:sp>
      <p:sp>
        <p:nvSpPr>
          <p:cNvPr id="5" name="Rectangle 4">
            <a:extLst>
              <a:ext uri="{FF2B5EF4-FFF2-40B4-BE49-F238E27FC236}">
                <a16:creationId xmlns:a16="http://schemas.microsoft.com/office/drawing/2014/main" id="{4E8D723F-91F8-D4F2-2DE8-A1AADD8AB626}"/>
              </a:ext>
            </a:extLst>
          </p:cNvPr>
          <p:cNvSpPr/>
          <p:nvPr/>
        </p:nvSpPr>
        <p:spPr>
          <a:xfrm>
            <a:off x="12823370" y="7630886"/>
            <a:ext cx="1730829" cy="52251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871657"/>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Project Overview and Goals</a:t>
            </a:r>
            <a:endParaRPr lang="en-US" sz="4400" dirty="0"/>
          </a:p>
        </p:txBody>
      </p:sp>
      <p:sp>
        <p:nvSpPr>
          <p:cNvPr id="4" name="Shape 1"/>
          <p:cNvSpPr/>
          <p:nvPr/>
        </p:nvSpPr>
        <p:spPr>
          <a:xfrm>
            <a:off x="837724" y="2907863"/>
            <a:ext cx="538520" cy="538520"/>
          </a:xfrm>
          <a:prstGeom prst="roundRect">
            <a:avLst>
              <a:gd name="adj" fmla="val 6668"/>
            </a:avLst>
          </a:prstGeom>
          <a:solidFill>
            <a:srgbClr val="304755"/>
          </a:solidFill>
          <a:ln/>
        </p:spPr>
      </p:sp>
      <p:pic>
        <p:nvPicPr>
          <p:cNvPr id="5" name="Image 1" descr="preencoded.png"/>
          <p:cNvPicPr>
            <a:picLocks noChangeAspect="1"/>
          </p:cNvPicPr>
          <p:nvPr/>
        </p:nvPicPr>
        <p:blipFill>
          <a:blip r:embed="rId4"/>
          <a:stretch>
            <a:fillRect/>
          </a:stretch>
        </p:blipFill>
        <p:spPr>
          <a:xfrm>
            <a:off x="937974" y="2965847"/>
            <a:ext cx="337899" cy="422434"/>
          </a:xfrm>
          <a:prstGeom prst="rect">
            <a:avLst/>
          </a:prstGeom>
        </p:spPr>
      </p:pic>
      <p:sp>
        <p:nvSpPr>
          <p:cNvPr id="6" name="Text 2"/>
          <p:cNvSpPr/>
          <p:nvPr/>
        </p:nvSpPr>
        <p:spPr>
          <a:xfrm>
            <a:off x="1615559" y="290786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Objective</a:t>
            </a:r>
            <a:endParaRPr lang="en-US" sz="2200" dirty="0"/>
          </a:p>
        </p:txBody>
      </p:sp>
      <p:sp>
        <p:nvSpPr>
          <p:cNvPr id="7" name="Text 3"/>
          <p:cNvSpPr/>
          <p:nvPr/>
        </p:nvSpPr>
        <p:spPr>
          <a:xfrm>
            <a:off x="1615559" y="3403402"/>
            <a:ext cx="2836783"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Develop an automated QA framework for a tools e-commerce platform.</a:t>
            </a:r>
            <a:endParaRPr lang="en-US" sz="1850" dirty="0"/>
          </a:p>
        </p:txBody>
      </p:sp>
      <p:sp>
        <p:nvSpPr>
          <p:cNvPr id="8" name="Shape 4"/>
          <p:cNvSpPr/>
          <p:nvPr/>
        </p:nvSpPr>
        <p:spPr>
          <a:xfrm>
            <a:off x="4691658" y="2907863"/>
            <a:ext cx="538520" cy="538520"/>
          </a:xfrm>
          <a:prstGeom prst="roundRect">
            <a:avLst>
              <a:gd name="adj" fmla="val 6668"/>
            </a:avLst>
          </a:prstGeom>
          <a:solidFill>
            <a:srgbClr val="304755"/>
          </a:solidFill>
          <a:ln/>
        </p:spPr>
      </p:sp>
      <p:pic>
        <p:nvPicPr>
          <p:cNvPr id="9" name="Image 2" descr="preencoded.png"/>
          <p:cNvPicPr>
            <a:picLocks noChangeAspect="1"/>
          </p:cNvPicPr>
          <p:nvPr/>
        </p:nvPicPr>
        <p:blipFill>
          <a:blip r:embed="rId5"/>
          <a:stretch>
            <a:fillRect/>
          </a:stretch>
        </p:blipFill>
        <p:spPr>
          <a:xfrm>
            <a:off x="4791908" y="2965847"/>
            <a:ext cx="337899" cy="422434"/>
          </a:xfrm>
          <a:prstGeom prst="rect">
            <a:avLst/>
          </a:prstGeom>
        </p:spPr>
      </p:pic>
      <p:sp>
        <p:nvSpPr>
          <p:cNvPr id="10" name="Text 5"/>
          <p:cNvSpPr/>
          <p:nvPr/>
        </p:nvSpPr>
        <p:spPr>
          <a:xfrm>
            <a:off x="5469493" y="290786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Tools</a:t>
            </a:r>
            <a:endParaRPr lang="en-US" sz="2200" dirty="0"/>
          </a:p>
        </p:txBody>
      </p:sp>
      <p:sp>
        <p:nvSpPr>
          <p:cNvPr id="11" name="Text 6"/>
          <p:cNvSpPr/>
          <p:nvPr/>
        </p:nvSpPr>
        <p:spPr>
          <a:xfrm>
            <a:off x="5469493" y="3403402"/>
            <a:ext cx="2836783"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Utilize Selenium, Postman, Jira, and JMeter for comprehensive testing.</a:t>
            </a:r>
            <a:endParaRPr lang="en-US" sz="1850" dirty="0"/>
          </a:p>
        </p:txBody>
      </p:sp>
      <p:sp>
        <p:nvSpPr>
          <p:cNvPr id="12" name="Shape 7"/>
          <p:cNvSpPr/>
          <p:nvPr/>
        </p:nvSpPr>
        <p:spPr>
          <a:xfrm>
            <a:off x="837724" y="5060990"/>
            <a:ext cx="538520" cy="538520"/>
          </a:xfrm>
          <a:prstGeom prst="roundRect">
            <a:avLst>
              <a:gd name="adj" fmla="val 6668"/>
            </a:avLst>
          </a:prstGeom>
          <a:solidFill>
            <a:srgbClr val="304755"/>
          </a:solidFill>
          <a:ln/>
        </p:spPr>
      </p:sp>
      <p:pic>
        <p:nvPicPr>
          <p:cNvPr id="13" name="Image 3" descr="preencoded.png"/>
          <p:cNvPicPr>
            <a:picLocks noChangeAspect="1"/>
          </p:cNvPicPr>
          <p:nvPr/>
        </p:nvPicPr>
        <p:blipFill>
          <a:blip r:embed="rId6"/>
          <a:stretch>
            <a:fillRect/>
          </a:stretch>
        </p:blipFill>
        <p:spPr>
          <a:xfrm>
            <a:off x="937974" y="5118973"/>
            <a:ext cx="337899" cy="422434"/>
          </a:xfrm>
          <a:prstGeom prst="rect">
            <a:avLst/>
          </a:prstGeom>
        </p:spPr>
      </p:pic>
      <p:sp>
        <p:nvSpPr>
          <p:cNvPr id="14" name="Text 8"/>
          <p:cNvSpPr/>
          <p:nvPr/>
        </p:nvSpPr>
        <p:spPr>
          <a:xfrm>
            <a:off x="1615559" y="506099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Goals</a:t>
            </a:r>
            <a:endParaRPr lang="en-US" sz="2200" dirty="0"/>
          </a:p>
        </p:txBody>
      </p:sp>
      <p:sp>
        <p:nvSpPr>
          <p:cNvPr id="15" name="Text 9"/>
          <p:cNvSpPr/>
          <p:nvPr/>
        </p:nvSpPr>
        <p:spPr>
          <a:xfrm>
            <a:off x="1615559" y="5556528"/>
            <a:ext cx="6690717"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Cover UI, API, functional, and performance testing with CI/CD integration.</a:t>
            </a:r>
            <a:endParaRPr lang="en-US" sz="1850" dirty="0"/>
          </a:p>
        </p:txBody>
      </p:sp>
      <p:sp>
        <p:nvSpPr>
          <p:cNvPr id="16" name="Text 10"/>
          <p:cNvSpPr/>
          <p:nvPr/>
        </p:nvSpPr>
        <p:spPr>
          <a:xfrm>
            <a:off x="837724" y="6591776"/>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The project aimed to ensure a high-quality e-commerce experience. The delivery date was set for April 17, 2025.</a:t>
            </a:r>
            <a:endParaRPr lang="en-US" sz="18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2234565"/>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Defect Analysis</a:t>
            </a:r>
            <a:endParaRPr lang="en-US" sz="4400" dirty="0"/>
          </a:p>
        </p:txBody>
      </p:sp>
      <p:sp>
        <p:nvSpPr>
          <p:cNvPr id="3" name="Text 1"/>
          <p:cNvSpPr/>
          <p:nvPr/>
        </p:nvSpPr>
        <p:spPr>
          <a:xfrm>
            <a:off x="837724" y="353687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Critical Bugs</a:t>
            </a:r>
            <a:endParaRPr lang="en-US" sz="2200" dirty="0"/>
          </a:p>
        </p:txBody>
      </p:sp>
      <p:sp>
        <p:nvSpPr>
          <p:cNvPr id="4" name="Text 2"/>
          <p:cNvSpPr/>
          <p:nvPr/>
        </p:nvSpPr>
        <p:spPr>
          <a:xfrm>
            <a:off x="837724" y="4128135"/>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4 High-priority defects</a:t>
            </a:r>
            <a:endParaRPr lang="en-US" sz="1850" dirty="0"/>
          </a:p>
        </p:txBody>
      </p:sp>
      <p:sp>
        <p:nvSpPr>
          <p:cNvPr id="5" name="Text 3"/>
          <p:cNvSpPr/>
          <p:nvPr/>
        </p:nvSpPr>
        <p:spPr>
          <a:xfrm>
            <a:off x="837724" y="4594860"/>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10 Medium-priority defects</a:t>
            </a:r>
            <a:endParaRPr lang="en-US" sz="1850" dirty="0"/>
          </a:p>
        </p:txBody>
      </p:sp>
      <p:sp>
        <p:nvSpPr>
          <p:cNvPr id="6" name="Text 4"/>
          <p:cNvSpPr/>
          <p:nvPr/>
        </p:nvSpPr>
        <p:spPr>
          <a:xfrm>
            <a:off x="837724" y="5061585"/>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51 Additional bugs identified</a:t>
            </a:r>
            <a:endParaRPr lang="en-US" sz="1850" dirty="0"/>
          </a:p>
        </p:txBody>
      </p:sp>
      <p:sp>
        <p:nvSpPr>
          <p:cNvPr id="7" name="Text 5"/>
          <p:cNvSpPr/>
          <p:nvPr/>
        </p:nvSpPr>
        <p:spPr>
          <a:xfrm>
            <a:off x="7614761" y="353687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Testing Scope</a:t>
            </a:r>
            <a:endParaRPr lang="en-US" sz="2200" dirty="0"/>
          </a:p>
        </p:txBody>
      </p:sp>
      <p:sp>
        <p:nvSpPr>
          <p:cNvPr id="8" name="Text 6"/>
          <p:cNvSpPr/>
          <p:nvPr/>
        </p:nvSpPr>
        <p:spPr>
          <a:xfrm>
            <a:off x="7614761" y="4128135"/>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70% overall test pass rate</a:t>
            </a:r>
            <a:endParaRPr lang="en-US" sz="1850" dirty="0"/>
          </a:p>
        </p:txBody>
      </p:sp>
      <p:sp>
        <p:nvSpPr>
          <p:cNvPr id="9" name="Text 7"/>
          <p:cNvSpPr/>
          <p:nvPr/>
        </p:nvSpPr>
        <p:spPr>
          <a:xfrm>
            <a:off x="7614761" y="4594860"/>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Key issues in registration and language</a:t>
            </a:r>
            <a:endParaRPr lang="en-US" sz="1850" dirty="0"/>
          </a:p>
        </p:txBody>
      </p:sp>
      <p:sp>
        <p:nvSpPr>
          <p:cNvPr id="10" name="Text 8"/>
          <p:cNvSpPr/>
          <p:nvPr/>
        </p:nvSpPr>
        <p:spPr>
          <a:xfrm>
            <a:off x="7614761" y="5061585"/>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Multi-browser testing on Chrome, Edge</a:t>
            </a:r>
            <a:endParaRPr lang="en-US" sz="1850" dirty="0"/>
          </a:p>
        </p:txBody>
      </p:sp>
      <p:sp>
        <p:nvSpPr>
          <p:cNvPr id="11" name="Text 9"/>
          <p:cNvSpPr/>
          <p:nvPr/>
        </p:nvSpPr>
        <p:spPr>
          <a:xfrm>
            <a:off x="7614761" y="5528310"/>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Windows 10 and 11 platforms</a:t>
            </a:r>
            <a:endParaRPr lang="en-US" sz="1850" dirty="0"/>
          </a:p>
        </p:txBody>
      </p:sp>
      <p:sp>
        <p:nvSpPr>
          <p:cNvPr id="12" name="Rectangle 11">
            <a:extLst>
              <a:ext uri="{FF2B5EF4-FFF2-40B4-BE49-F238E27FC236}">
                <a16:creationId xmlns:a16="http://schemas.microsoft.com/office/drawing/2014/main" id="{C7E73922-D43B-885B-AEC7-8946423E902A}"/>
              </a:ext>
            </a:extLst>
          </p:cNvPr>
          <p:cNvSpPr/>
          <p:nvPr/>
        </p:nvSpPr>
        <p:spPr>
          <a:xfrm>
            <a:off x="12823370" y="7630886"/>
            <a:ext cx="1730829" cy="52251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928807"/>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QA Strengths</a:t>
            </a:r>
            <a:endParaRPr lang="en-US" sz="4400" dirty="0"/>
          </a:p>
        </p:txBody>
      </p:sp>
      <p:sp>
        <p:nvSpPr>
          <p:cNvPr id="4" name="Shape 1"/>
          <p:cNvSpPr/>
          <p:nvPr/>
        </p:nvSpPr>
        <p:spPr>
          <a:xfrm>
            <a:off x="837724" y="2260997"/>
            <a:ext cx="538520" cy="538520"/>
          </a:xfrm>
          <a:prstGeom prst="roundRect">
            <a:avLst>
              <a:gd name="adj" fmla="val 6668"/>
            </a:avLst>
          </a:prstGeom>
          <a:solidFill>
            <a:srgbClr val="304755"/>
          </a:solidFill>
          <a:ln/>
        </p:spPr>
      </p:sp>
      <p:pic>
        <p:nvPicPr>
          <p:cNvPr id="5" name="Image 1" descr="preencoded.png"/>
          <p:cNvPicPr>
            <a:picLocks noChangeAspect="1"/>
          </p:cNvPicPr>
          <p:nvPr/>
        </p:nvPicPr>
        <p:blipFill>
          <a:blip r:embed="rId4"/>
          <a:stretch>
            <a:fillRect/>
          </a:stretch>
        </p:blipFill>
        <p:spPr>
          <a:xfrm>
            <a:off x="937974" y="2318980"/>
            <a:ext cx="337899" cy="422434"/>
          </a:xfrm>
          <a:prstGeom prst="rect">
            <a:avLst/>
          </a:prstGeom>
        </p:spPr>
      </p:pic>
      <p:sp>
        <p:nvSpPr>
          <p:cNvPr id="6" name="Text 2"/>
          <p:cNvSpPr/>
          <p:nvPr/>
        </p:nvSpPr>
        <p:spPr>
          <a:xfrm>
            <a:off x="1615559" y="226099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Full QA lifecycle</a:t>
            </a:r>
            <a:endParaRPr lang="en-US" sz="2200" dirty="0"/>
          </a:p>
        </p:txBody>
      </p:sp>
      <p:sp>
        <p:nvSpPr>
          <p:cNvPr id="7" name="Text 3"/>
          <p:cNvSpPr/>
          <p:nvPr/>
        </p:nvSpPr>
        <p:spPr>
          <a:xfrm>
            <a:off x="1615559" y="2756535"/>
            <a:ext cx="6690717"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Manual + Automation + API + DB</a:t>
            </a:r>
            <a:endParaRPr lang="en-US" sz="1850" dirty="0"/>
          </a:p>
        </p:txBody>
      </p:sp>
      <p:sp>
        <p:nvSpPr>
          <p:cNvPr id="8" name="Shape 4"/>
          <p:cNvSpPr/>
          <p:nvPr/>
        </p:nvSpPr>
        <p:spPr>
          <a:xfrm>
            <a:off x="837724" y="3648075"/>
            <a:ext cx="538520" cy="538520"/>
          </a:xfrm>
          <a:prstGeom prst="roundRect">
            <a:avLst>
              <a:gd name="adj" fmla="val 6668"/>
            </a:avLst>
          </a:prstGeom>
          <a:solidFill>
            <a:srgbClr val="304755"/>
          </a:solidFill>
          <a:ln/>
        </p:spPr>
      </p:sp>
      <p:pic>
        <p:nvPicPr>
          <p:cNvPr id="9" name="Image 2" descr="preencoded.png"/>
          <p:cNvPicPr>
            <a:picLocks noChangeAspect="1"/>
          </p:cNvPicPr>
          <p:nvPr/>
        </p:nvPicPr>
        <p:blipFill>
          <a:blip r:embed="rId5"/>
          <a:stretch>
            <a:fillRect/>
          </a:stretch>
        </p:blipFill>
        <p:spPr>
          <a:xfrm>
            <a:off x="937974" y="3706058"/>
            <a:ext cx="337899" cy="422434"/>
          </a:xfrm>
          <a:prstGeom prst="rect">
            <a:avLst/>
          </a:prstGeom>
        </p:spPr>
      </p:pic>
      <p:sp>
        <p:nvSpPr>
          <p:cNvPr id="10" name="Text 5"/>
          <p:cNvSpPr/>
          <p:nvPr/>
        </p:nvSpPr>
        <p:spPr>
          <a:xfrm>
            <a:off x="1615559" y="364807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Strong reporting</a:t>
            </a:r>
            <a:endParaRPr lang="en-US" sz="2200" dirty="0"/>
          </a:p>
        </p:txBody>
      </p:sp>
      <p:sp>
        <p:nvSpPr>
          <p:cNvPr id="11" name="Text 6"/>
          <p:cNvSpPr/>
          <p:nvPr/>
        </p:nvSpPr>
        <p:spPr>
          <a:xfrm>
            <a:off x="1615559" y="4143613"/>
            <a:ext cx="6690717"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Clear defect tracking</a:t>
            </a:r>
            <a:endParaRPr lang="en-US" sz="1850" dirty="0"/>
          </a:p>
        </p:txBody>
      </p:sp>
      <p:sp>
        <p:nvSpPr>
          <p:cNvPr id="12" name="Shape 7"/>
          <p:cNvSpPr/>
          <p:nvPr/>
        </p:nvSpPr>
        <p:spPr>
          <a:xfrm>
            <a:off x="837724" y="5035153"/>
            <a:ext cx="538520" cy="538520"/>
          </a:xfrm>
          <a:prstGeom prst="roundRect">
            <a:avLst>
              <a:gd name="adj" fmla="val 6668"/>
            </a:avLst>
          </a:prstGeom>
          <a:solidFill>
            <a:srgbClr val="304755"/>
          </a:solidFill>
          <a:ln/>
        </p:spPr>
      </p:sp>
      <p:pic>
        <p:nvPicPr>
          <p:cNvPr id="13" name="Image 3" descr="preencoded.png"/>
          <p:cNvPicPr>
            <a:picLocks noChangeAspect="1"/>
          </p:cNvPicPr>
          <p:nvPr/>
        </p:nvPicPr>
        <p:blipFill>
          <a:blip r:embed="rId6"/>
          <a:stretch>
            <a:fillRect/>
          </a:stretch>
        </p:blipFill>
        <p:spPr>
          <a:xfrm>
            <a:off x="937974" y="5093137"/>
            <a:ext cx="337899" cy="422434"/>
          </a:xfrm>
          <a:prstGeom prst="rect">
            <a:avLst/>
          </a:prstGeom>
        </p:spPr>
      </p:pic>
      <p:sp>
        <p:nvSpPr>
          <p:cNvPr id="14" name="Text 8"/>
          <p:cNvSpPr/>
          <p:nvPr/>
        </p:nvSpPr>
        <p:spPr>
          <a:xfrm>
            <a:off x="1615559" y="503515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Structured code</a:t>
            </a:r>
            <a:endParaRPr lang="en-US" sz="2200" dirty="0"/>
          </a:p>
        </p:txBody>
      </p:sp>
      <p:sp>
        <p:nvSpPr>
          <p:cNvPr id="15" name="Text 9"/>
          <p:cNvSpPr/>
          <p:nvPr/>
        </p:nvSpPr>
        <p:spPr>
          <a:xfrm>
            <a:off x="1615559" y="5530691"/>
            <a:ext cx="6690717"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Maintainable tests</a:t>
            </a:r>
            <a:endParaRPr lang="en-US" sz="1850" dirty="0"/>
          </a:p>
        </p:txBody>
      </p:sp>
      <p:sp>
        <p:nvSpPr>
          <p:cNvPr id="16" name="Shape 10"/>
          <p:cNvSpPr/>
          <p:nvPr/>
        </p:nvSpPr>
        <p:spPr>
          <a:xfrm>
            <a:off x="837724" y="6422231"/>
            <a:ext cx="538520" cy="538520"/>
          </a:xfrm>
          <a:prstGeom prst="roundRect">
            <a:avLst>
              <a:gd name="adj" fmla="val 6668"/>
            </a:avLst>
          </a:prstGeom>
          <a:solidFill>
            <a:srgbClr val="304755"/>
          </a:solidFill>
          <a:ln/>
        </p:spPr>
      </p:sp>
      <p:pic>
        <p:nvPicPr>
          <p:cNvPr id="17" name="Image 4" descr="preencoded.png"/>
          <p:cNvPicPr>
            <a:picLocks noChangeAspect="1"/>
          </p:cNvPicPr>
          <p:nvPr/>
        </p:nvPicPr>
        <p:blipFill>
          <a:blip r:embed="rId7"/>
          <a:stretch>
            <a:fillRect/>
          </a:stretch>
        </p:blipFill>
        <p:spPr>
          <a:xfrm>
            <a:off x="937974" y="6480215"/>
            <a:ext cx="337899" cy="422434"/>
          </a:xfrm>
          <a:prstGeom prst="rect">
            <a:avLst/>
          </a:prstGeom>
        </p:spPr>
      </p:pic>
      <p:sp>
        <p:nvSpPr>
          <p:cNvPr id="18" name="Text 11"/>
          <p:cNvSpPr/>
          <p:nvPr/>
        </p:nvSpPr>
        <p:spPr>
          <a:xfrm>
            <a:off x="1615559" y="642223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Real-world tools</a:t>
            </a:r>
            <a:endParaRPr lang="en-US" sz="2200" dirty="0"/>
          </a:p>
        </p:txBody>
      </p:sp>
      <p:sp>
        <p:nvSpPr>
          <p:cNvPr id="19" name="Text 12"/>
          <p:cNvSpPr/>
          <p:nvPr/>
        </p:nvSpPr>
        <p:spPr>
          <a:xfrm>
            <a:off x="1615559" y="6917769"/>
            <a:ext cx="6690717"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Effective use of industry-standard tools</a:t>
            </a:r>
            <a:endParaRPr lang="en-US" sz="18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43056"/>
          </a:xfrm>
          <a:prstGeom prst="rect">
            <a:avLst/>
          </a:prstGeom>
        </p:spPr>
      </p:pic>
      <p:sp>
        <p:nvSpPr>
          <p:cNvPr id="3" name="Text 0"/>
          <p:cNvSpPr/>
          <p:nvPr/>
        </p:nvSpPr>
        <p:spPr>
          <a:xfrm>
            <a:off x="711994" y="3103602"/>
            <a:ext cx="6632019" cy="598408"/>
          </a:xfrm>
          <a:prstGeom prst="rect">
            <a:avLst/>
          </a:prstGeom>
          <a:noFill/>
          <a:ln/>
        </p:spPr>
        <p:txBody>
          <a:bodyPr wrap="none" lIns="0" tIns="0" rIns="0" bIns="0" rtlCol="0" anchor="t"/>
          <a:lstStyle/>
          <a:p>
            <a:pPr marL="0" indent="0" algn="l">
              <a:lnSpc>
                <a:spcPts val="4700"/>
              </a:lnSpc>
              <a:buNone/>
            </a:pPr>
            <a:r>
              <a:rPr lang="en-US" sz="3750" dirty="0">
                <a:solidFill>
                  <a:srgbClr val="FFFFFF"/>
                </a:solidFill>
                <a:latin typeface="Unbounded" pitchFamily="34" charset="0"/>
                <a:ea typeface="Unbounded" pitchFamily="34" charset="-122"/>
                <a:cs typeface="Unbounded" pitchFamily="34" charset="-120"/>
              </a:rPr>
              <a:t>Areas for Improvement</a:t>
            </a:r>
            <a:endParaRPr lang="en-US" sz="3750" dirty="0"/>
          </a:p>
        </p:txBody>
      </p:sp>
      <p:pic>
        <p:nvPicPr>
          <p:cNvPr id="4" name="Image 1" descr="preencoded.png"/>
          <p:cNvPicPr>
            <a:picLocks noChangeAspect="1"/>
          </p:cNvPicPr>
          <p:nvPr/>
        </p:nvPicPr>
        <p:blipFill>
          <a:blip r:embed="rId4"/>
          <a:stretch>
            <a:fillRect/>
          </a:stretch>
        </p:blipFill>
        <p:spPr>
          <a:xfrm>
            <a:off x="711994" y="4007168"/>
            <a:ext cx="1017151" cy="1220629"/>
          </a:xfrm>
          <a:prstGeom prst="rect">
            <a:avLst/>
          </a:prstGeom>
        </p:spPr>
      </p:pic>
      <p:sp>
        <p:nvSpPr>
          <p:cNvPr id="5" name="Text 1"/>
          <p:cNvSpPr/>
          <p:nvPr/>
        </p:nvSpPr>
        <p:spPr>
          <a:xfrm>
            <a:off x="2034302" y="4210526"/>
            <a:ext cx="3099673" cy="299085"/>
          </a:xfrm>
          <a:prstGeom prst="rect">
            <a:avLst/>
          </a:prstGeom>
          <a:noFill/>
          <a:ln/>
        </p:spPr>
        <p:txBody>
          <a:bodyPr wrap="none" lIns="0" tIns="0" rIns="0" bIns="0" rtlCol="0" anchor="t"/>
          <a:lstStyle/>
          <a:p>
            <a:pPr marL="0" indent="0" algn="l">
              <a:lnSpc>
                <a:spcPts val="2350"/>
              </a:lnSpc>
              <a:buNone/>
            </a:pPr>
            <a:r>
              <a:rPr lang="en-US" sz="1850" dirty="0">
                <a:solidFill>
                  <a:srgbClr val="CAD6DE"/>
                </a:solidFill>
                <a:latin typeface="Unbounded" pitchFamily="34" charset="0"/>
                <a:ea typeface="Unbounded" pitchFamily="34" charset="-122"/>
                <a:cs typeface="Unbounded" pitchFamily="34" charset="-120"/>
              </a:rPr>
              <a:t>Improve UI assertions</a:t>
            </a:r>
            <a:endParaRPr lang="en-US" sz="1850" dirty="0"/>
          </a:p>
        </p:txBody>
      </p:sp>
      <p:sp>
        <p:nvSpPr>
          <p:cNvPr id="6" name="Text 2"/>
          <p:cNvSpPr/>
          <p:nvPr/>
        </p:nvSpPr>
        <p:spPr>
          <a:xfrm>
            <a:off x="2034302" y="4631650"/>
            <a:ext cx="11884104" cy="325517"/>
          </a:xfrm>
          <a:prstGeom prst="rect">
            <a:avLst/>
          </a:prstGeom>
          <a:noFill/>
          <a:ln/>
        </p:spPr>
        <p:txBody>
          <a:bodyPr wrap="non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More robust UI validation</a:t>
            </a:r>
            <a:endParaRPr lang="en-US" sz="1600" dirty="0"/>
          </a:p>
        </p:txBody>
      </p:sp>
      <p:pic>
        <p:nvPicPr>
          <p:cNvPr id="7" name="Image 2" descr="preencoded.png"/>
          <p:cNvPicPr>
            <a:picLocks noChangeAspect="1"/>
          </p:cNvPicPr>
          <p:nvPr/>
        </p:nvPicPr>
        <p:blipFill>
          <a:blip r:embed="rId5"/>
          <a:stretch>
            <a:fillRect/>
          </a:stretch>
        </p:blipFill>
        <p:spPr>
          <a:xfrm>
            <a:off x="711994" y="5227796"/>
            <a:ext cx="1017151" cy="1220629"/>
          </a:xfrm>
          <a:prstGeom prst="rect">
            <a:avLst/>
          </a:prstGeom>
        </p:spPr>
      </p:pic>
      <p:sp>
        <p:nvSpPr>
          <p:cNvPr id="8" name="Text 3"/>
          <p:cNvSpPr/>
          <p:nvPr/>
        </p:nvSpPr>
        <p:spPr>
          <a:xfrm>
            <a:off x="2034302" y="5431155"/>
            <a:ext cx="3140393" cy="299085"/>
          </a:xfrm>
          <a:prstGeom prst="rect">
            <a:avLst/>
          </a:prstGeom>
          <a:noFill/>
          <a:ln/>
        </p:spPr>
        <p:txBody>
          <a:bodyPr wrap="none" lIns="0" tIns="0" rIns="0" bIns="0" rtlCol="0" anchor="t"/>
          <a:lstStyle/>
          <a:p>
            <a:pPr marL="0" indent="0" algn="l">
              <a:lnSpc>
                <a:spcPts val="2350"/>
              </a:lnSpc>
              <a:buNone/>
            </a:pPr>
            <a:r>
              <a:rPr lang="en-US" sz="1850" dirty="0">
                <a:solidFill>
                  <a:srgbClr val="CAD6DE"/>
                </a:solidFill>
                <a:latin typeface="Unbounded" pitchFamily="34" charset="0"/>
                <a:ea typeface="Unbounded" pitchFamily="34" charset="-122"/>
                <a:cs typeface="Unbounded" pitchFamily="34" charset="-120"/>
              </a:rPr>
              <a:t>Expand test coverage</a:t>
            </a:r>
            <a:endParaRPr lang="en-US" sz="1850" dirty="0"/>
          </a:p>
        </p:txBody>
      </p:sp>
      <p:sp>
        <p:nvSpPr>
          <p:cNvPr id="9" name="Text 4"/>
          <p:cNvSpPr/>
          <p:nvPr/>
        </p:nvSpPr>
        <p:spPr>
          <a:xfrm>
            <a:off x="2034302" y="5852279"/>
            <a:ext cx="11884104" cy="325517"/>
          </a:xfrm>
          <a:prstGeom prst="rect">
            <a:avLst/>
          </a:prstGeom>
          <a:noFill/>
          <a:ln/>
        </p:spPr>
        <p:txBody>
          <a:bodyPr wrap="non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Checkout and payment automation</a:t>
            </a:r>
            <a:endParaRPr lang="en-US" sz="1600" dirty="0"/>
          </a:p>
        </p:txBody>
      </p:sp>
      <p:pic>
        <p:nvPicPr>
          <p:cNvPr id="10" name="Image 3" descr="preencoded.png"/>
          <p:cNvPicPr>
            <a:picLocks noChangeAspect="1"/>
          </p:cNvPicPr>
          <p:nvPr/>
        </p:nvPicPr>
        <p:blipFill>
          <a:blip r:embed="rId6"/>
          <a:stretch>
            <a:fillRect/>
          </a:stretch>
        </p:blipFill>
        <p:spPr>
          <a:xfrm>
            <a:off x="711994" y="6448425"/>
            <a:ext cx="1017151" cy="1220629"/>
          </a:xfrm>
          <a:prstGeom prst="rect">
            <a:avLst/>
          </a:prstGeom>
        </p:spPr>
      </p:pic>
      <p:sp>
        <p:nvSpPr>
          <p:cNvPr id="11" name="Text 5"/>
          <p:cNvSpPr/>
          <p:nvPr/>
        </p:nvSpPr>
        <p:spPr>
          <a:xfrm>
            <a:off x="2034302" y="6651784"/>
            <a:ext cx="2609969" cy="299085"/>
          </a:xfrm>
          <a:prstGeom prst="rect">
            <a:avLst/>
          </a:prstGeom>
          <a:noFill/>
          <a:ln/>
        </p:spPr>
        <p:txBody>
          <a:bodyPr wrap="none" lIns="0" tIns="0" rIns="0" bIns="0" rtlCol="0" anchor="t"/>
          <a:lstStyle/>
          <a:p>
            <a:pPr marL="0" indent="0" algn="l">
              <a:lnSpc>
                <a:spcPts val="2350"/>
              </a:lnSpc>
              <a:buNone/>
            </a:pPr>
            <a:r>
              <a:rPr lang="en-US" sz="1850" dirty="0">
                <a:solidFill>
                  <a:srgbClr val="CAD6DE"/>
                </a:solidFill>
                <a:latin typeface="Unbounded" pitchFamily="34" charset="0"/>
                <a:ea typeface="Unbounded" pitchFamily="34" charset="-122"/>
                <a:cs typeface="Unbounded" pitchFamily="34" charset="-120"/>
              </a:rPr>
              <a:t>Add visual reports</a:t>
            </a:r>
            <a:endParaRPr lang="en-US" sz="1850" dirty="0"/>
          </a:p>
        </p:txBody>
      </p:sp>
      <p:sp>
        <p:nvSpPr>
          <p:cNvPr id="12" name="Text 6"/>
          <p:cNvSpPr/>
          <p:nvPr/>
        </p:nvSpPr>
        <p:spPr>
          <a:xfrm>
            <a:off x="2034302" y="7072908"/>
            <a:ext cx="11884104" cy="325517"/>
          </a:xfrm>
          <a:prstGeom prst="rect">
            <a:avLst/>
          </a:prstGeom>
          <a:noFill/>
          <a:ln/>
        </p:spPr>
        <p:txBody>
          <a:bodyPr wrap="non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Allure/ExtentReports</a:t>
            </a:r>
            <a:endParaRPr lang="en-US" sz="1600" dirty="0"/>
          </a:p>
        </p:txBody>
      </p:sp>
      <p:sp>
        <p:nvSpPr>
          <p:cNvPr id="13" name="Rectangle 12">
            <a:extLst>
              <a:ext uri="{FF2B5EF4-FFF2-40B4-BE49-F238E27FC236}">
                <a16:creationId xmlns:a16="http://schemas.microsoft.com/office/drawing/2014/main" id="{DD24279C-68EC-EC42-EFEB-7740B938F445}"/>
              </a:ext>
            </a:extLst>
          </p:cNvPr>
          <p:cNvSpPr/>
          <p:nvPr/>
        </p:nvSpPr>
        <p:spPr>
          <a:xfrm>
            <a:off x="12823370" y="7630886"/>
            <a:ext cx="1730829" cy="52251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957501"/>
            <a:ext cx="8282583"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Sprint Accomplishments</a:t>
            </a:r>
            <a:endParaRPr lang="en-US" sz="4400" dirty="0"/>
          </a:p>
        </p:txBody>
      </p:sp>
      <p:sp>
        <p:nvSpPr>
          <p:cNvPr id="3" name="Shape 1"/>
          <p:cNvSpPr/>
          <p:nvPr/>
        </p:nvSpPr>
        <p:spPr>
          <a:xfrm>
            <a:off x="837724" y="2140267"/>
            <a:ext cx="6357818" cy="830580"/>
          </a:xfrm>
          <a:prstGeom prst="roundRect">
            <a:avLst>
              <a:gd name="adj" fmla="val 4323"/>
            </a:avLst>
          </a:prstGeom>
          <a:solidFill>
            <a:srgbClr val="304755"/>
          </a:solidFill>
          <a:ln/>
        </p:spPr>
      </p:sp>
      <p:sp>
        <p:nvSpPr>
          <p:cNvPr id="4" name="Text 2"/>
          <p:cNvSpPr/>
          <p:nvPr/>
        </p:nvSpPr>
        <p:spPr>
          <a:xfrm>
            <a:off x="1077039" y="2379583"/>
            <a:ext cx="5247323"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Test Case Creation &amp; Execution</a:t>
            </a:r>
            <a:endParaRPr lang="en-US" sz="2200" dirty="0"/>
          </a:p>
        </p:txBody>
      </p:sp>
      <p:sp>
        <p:nvSpPr>
          <p:cNvPr id="5" name="Shape 3"/>
          <p:cNvSpPr/>
          <p:nvPr/>
        </p:nvSpPr>
        <p:spPr>
          <a:xfrm>
            <a:off x="7434858" y="2140267"/>
            <a:ext cx="6357818" cy="830580"/>
          </a:xfrm>
          <a:prstGeom prst="roundRect">
            <a:avLst>
              <a:gd name="adj" fmla="val 4323"/>
            </a:avLst>
          </a:prstGeom>
          <a:solidFill>
            <a:srgbClr val="304755"/>
          </a:solidFill>
          <a:ln/>
        </p:spPr>
      </p:sp>
      <p:sp>
        <p:nvSpPr>
          <p:cNvPr id="6" name="Text 4"/>
          <p:cNvSpPr/>
          <p:nvPr/>
        </p:nvSpPr>
        <p:spPr>
          <a:xfrm>
            <a:off x="7674173" y="2379583"/>
            <a:ext cx="3477220"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Bug Reporting in Jira</a:t>
            </a:r>
            <a:endParaRPr lang="en-US" sz="2200" dirty="0"/>
          </a:p>
        </p:txBody>
      </p:sp>
      <p:sp>
        <p:nvSpPr>
          <p:cNvPr id="7" name="Shape 5"/>
          <p:cNvSpPr/>
          <p:nvPr/>
        </p:nvSpPr>
        <p:spPr>
          <a:xfrm>
            <a:off x="837724" y="3210163"/>
            <a:ext cx="6357818" cy="1357193"/>
          </a:xfrm>
          <a:prstGeom prst="roundRect">
            <a:avLst>
              <a:gd name="adj" fmla="val 2646"/>
            </a:avLst>
          </a:prstGeom>
          <a:solidFill>
            <a:srgbClr val="304755"/>
          </a:solidFill>
          <a:ln/>
        </p:spPr>
      </p:sp>
      <p:sp>
        <p:nvSpPr>
          <p:cNvPr id="8" name="Text 6"/>
          <p:cNvSpPr/>
          <p:nvPr/>
        </p:nvSpPr>
        <p:spPr>
          <a:xfrm>
            <a:off x="1077039" y="3449479"/>
            <a:ext cx="3306961"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Automation Testing</a:t>
            </a:r>
            <a:endParaRPr lang="en-US" sz="2200" dirty="0"/>
          </a:p>
        </p:txBody>
      </p:sp>
      <p:sp>
        <p:nvSpPr>
          <p:cNvPr id="9" name="Text 7"/>
          <p:cNvSpPr/>
          <p:nvPr/>
        </p:nvSpPr>
        <p:spPr>
          <a:xfrm>
            <a:off x="1077039" y="3945017"/>
            <a:ext cx="5879187"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Selenium (POM) + TestNG</a:t>
            </a:r>
            <a:endParaRPr lang="en-US" sz="1850" dirty="0"/>
          </a:p>
        </p:txBody>
      </p:sp>
      <p:sp>
        <p:nvSpPr>
          <p:cNvPr id="10" name="Shape 8"/>
          <p:cNvSpPr/>
          <p:nvPr/>
        </p:nvSpPr>
        <p:spPr>
          <a:xfrm>
            <a:off x="7434858" y="3210163"/>
            <a:ext cx="6357818" cy="1357193"/>
          </a:xfrm>
          <a:prstGeom prst="roundRect">
            <a:avLst>
              <a:gd name="adj" fmla="val 2646"/>
            </a:avLst>
          </a:prstGeom>
          <a:solidFill>
            <a:srgbClr val="304755"/>
          </a:solidFill>
          <a:ln/>
        </p:spPr>
      </p:sp>
      <p:sp>
        <p:nvSpPr>
          <p:cNvPr id="11" name="Text 9"/>
          <p:cNvSpPr/>
          <p:nvPr/>
        </p:nvSpPr>
        <p:spPr>
          <a:xfrm>
            <a:off x="7674173" y="344947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API Testing</a:t>
            </a:r>
            <a:endParaRPr lang="en-US" sz="2200" dirty="0"/>
          </a:p>
        </p:txBody>
      </p:sp>
      <p:sp>
        <p:nvSpPr>
          <p:cNvPr id="12" name="Text 10"/>
          <p:cNvSpPr/>
          <p:nvPr/>
        </p:nvSpPr>
        <p:spPr>
          <a:xfrm>
            <a:off x="7674173" y="3945017"/>
            <a:ext cx="5879187"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Postman + Newman</a:t>
            </a:r>
            <a:endParaRPr lang="en-US" sz="1850" dirty="0"/>
          </a:p>
        </p:txBody>
      </p:sp>
      <p:sp>
        <p:nvSpPr>
          <p:cNvPr id="13" name="Text 11"/>
          <p:cNvSpPr/>
          <p:nvPr/>
        </p:nvSpPr>
        <p:spPr>
          <a:xfrm>
            <a:off x="837724" y="4836557"/>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Additional Accomplishments:</a:t>
            </a:r>
            <a:endParaRPr lang="en-US" sz="1850" dirty="0"/>
          </a:p>
        </p:txBody>
      </p:sp>
      <p:sp>
        <p:nvSpPr>
          <p:cNvPr id="14" name="Text 12"/>
          <p:cNvSpPr/>
          <p:nvPr/>
        </p:nvSpPr>
        <p:spPr>
          <a:xfrm>
            <a:off x="837724" y="5488781"/>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SQL &amp; SQL Injection Testing</a:t>
            </a:r>
            <a:endParaRPr lang="en-US" sz="1850" dirty="0"/>
          </a:p>
        </p:txBody>
      </p:sp>
      <p:sp>
        <p:nvSpPr>
          <p:cNvPr id="15" name="Text 13"/>
          <p:cNvSpPr/>
          <p:nvPr/>
        </p:nvSpPr>
        <p:spPr>
          <a:xfrm>
            <a:off x="837724" y="5955506"/>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Database Validation</a:t>
            </a:r>
            <a:endParaRPr lang="en-US" sz="1850" dirty="0"/>
          </a:p>
        </p:txBody>
      </p:sp>
      <p:sp>
        <p:nvSpPr>
          <p:cNvPr id="16" name="Text 14"/>
          <p:cNvSpPr/>
          <p:nvPr/>
        </p:nvSpPr>
        <p:spPr>
          <a:xfrm>
            <a:off x="837724" y="6422231"/>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JMeter Performance Testing</a:t>
            </a:r>
            <a:endParaRPr lang="en-US" sz="1850" dirty="0"/>
          </a:p>
        </p:txBody>
      </p:sp>
      <p:sp>
        <p:nvSpPr>
          <p:cNvPr id="17" name="Text 15"/>
          <p:cNvSpPr/>
          <p:nvPr/>
        </p:nvSpPr>
        <p:spPr>
          <a:xfrm>
            <a:off x="837724" y="6888956"/>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Jenkins CI/CD Integration</a:t>
            </a:r>
            <a:endParaRPr lang="en-US" sz="1850" dirty="0"/>
          </a:p>
        </p:txBody>
      </p:sp>
      <p:sp>
        <p:nvSpPr>
          <p:cNvPr id="18" name="Rectangle 17">
            <a:extLst>
              <a:ext uri="{FF2B5EF4-FFF2-40B4-BE49-F238E27FC236}">
                <a16:creationId xmlns:a16="http://schemas.microsoft.com/office/drawing/2014/main" id="{CE26C153-63B8-E05A-D941-4B3CB68227D5}"/>
              </a:ext>
            </a:extLst>
          </p:cNvPr>
          <p:cNvSpPr/>
          <p:nvPr/>
        </p:nvSpPr>
        <p:spPr>
          <a:xfrm>
            <a:off x="12823370" y="7630886"/>
            <a:ext cx="1730829" cy="52251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F0511B-018D-8E3B-676B-B8460BE3DA14}"/>
              </a:ext>
            </a:extLst>
          </p:cNvPr>
          <p:cNvSpPr txBox="1"/>
          <p:nvPr/>
        </p:nvSpPr>
        <p:spPr>
          <a:xfrm>
            <a:off x="2030185" y="3645184"/>
            <a:ext cx="10570029" cy="939231"/>
          </a:xfrm>
          <a:prstGeom prst="rect">
            <a:avLst/>
          </a:prstGeom>
          <a:noFill/>
        </p:spPr>
        <p:txBody>
          <a:bodyPr wrap="square">
            <a:spAutoFit/>
          </a:bodyPr>
          <a:lstStyle/>
          <a:p>
            <a:pPr marL="0" indent="0" algn="ctr">
              <a:lnSpc>
                <a:spcPts val="5500"/>
              </a:lnSpc>
              <a:buNone/>
            </a:pPr>
            <a:r>
              <a:rPr lang="en-US" sz="9600" dirty="0">
                <a:solidFill>
                  <a:srgbClr val="FFFFFF"/>
                </a:solidFill>
                <a:latin typeface="Unbounded" pitchFamily="34" charset="0"/>
                <a:ea typeface="Unbounded" pitchFamily="34" charset="-122"/>
                <a:cs typeface="Unbounded" pitchFamily="34" charset="-120"/>
              </a:rPr>
              <a:t>Thank You</a:t>
            </a:r>
            <a:endParaRPr lang="en-US" sz="9600" dirty="0"/>
          </a:p>
        </p:txBody>
      </p:sp>
      <p:sp>
        <p:nvSpPr>
          <p:cNvPr id="4" name="Rectangle 3">
            <a:extLst>
              <a:ext uri="{FF2B5EF4-FFF2-40B4-BE49-F238E27FC236}">
                <a16:creationId xmlns:a16="http://schemas.microsoft.com/office/drawing/2014/main" id="{FB2974EC-56AE-0983-D106-BC001E9FBD80}"/>
              </a:ext>
            </a:extLst>
          </p:cNvPr>
          <p:cNvSpPr/>
          <p:nvPr/>
        </p:nvSpPr>
        <p:spPr>
          <a:xfrm>
            <a:off x="12823370" y="7630886"/>
            <a:ext cx="1730829" cy="52251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7332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908453"/>
            <a:ext cx="1180338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Meet the Team and Responsibilities</a:t>
            </a:r>
            <a:endParaRPr lang="en-US" sz="4400" dirty="0"/>
          </a:p>
        </p:txBody>
      </p:sp>
      <p:sp>
        <p:nvSpPr>
          <p:cNvPr id="3" name="Text 1"/>
          <p:cNvSpPr/>
          <p:nvPr/>
        </p:nvSpPr>
        <p:spPr>
          <a:xfrm>
            <a:off x="837724" y="321075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Mustafa Farouq</a:t>
            </a:r>
            <a:endParaRPr lang="en-US" sz="2200" dirty="0"/>
          </a:p>
        </p:txBody>
      </p:sp>
      <p:sp>
        <p:nvSpPr>
          <p:cNvPr id="4" name="Text 2"/>
          <p:cNvSpPr/>
          <p:nvPr/>
        </p:nvSpPr>
        <p:spPr>
          <a:xfrm>
            <a:off x="837724" y="3802023"/>
            <a:ext cx="3928586"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Login</a:t>
            </a:r>
            <a:endParaRPr lang="en-US" sz="1850" dirty="0"/>
          </a:p>
        </p:txBody>
      </p:sp>
      <p:sp>
        <p:nvSpPr>
          <p:cNvPr id="5" name="Text 3"/>
          <p:cNvSpPr/>
          <p:nvPr/>
        </p:nvSpPr>
        <p:spPr>
          <a:xfrm>
            <a:off x="837724" y="4268748"/>
            <a:ext cx="3928586"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Contact</a:t>
            </a:r>
            <a:endParaRPr lang="en-US" sz="1850" dirty="0"/>
          </a:p>
        </p:txBody>
      </p:sp>
      <p:sp>
        <p:nvSpPr>
          <p:cNvPr id="6" name="Text 4"/>
          <p:cNvSpPr/>
          <p:nvPr/>
        </p:nvSpPr>
        <p:spPr>
          <a:xfrm>
            <a:off x="837724" y="4735473"/>
            <a:ext cx="3928586"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My Account</a:t>
            </a:r>
            <a:endParaRPr lang="en-US" sz="1850" dirty="0"/>
          </a:p>
        </p:txBody>
      </p:sp>
      <p:sp>
        <p:nvSpPr>
          <p:cNvPr id="7" name="Text 5"/>
          <p:cNvSpPr/>
          <p:nvPr/>
        </p:nvSpPr>
        <p:spPr>
          <a:xfrm>
            <a:off x="837724" y="5202198"/>
            <a:ext cx="3928586"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My Favorites</a:t>
            </a:r>
            <a:endParaRPr lang="en-US" sz="1850" dirty="0"/>
          </a:p>
        </p:txBody>
      </p:sp>
      <p:sp>
        <p:nvSpPr>
          <p:cNvPr id="8" name="Text 6"/>
          <p:cNvSpPr/>
          <p:nvPr/>
        </p:nvSpPr>
        <p:spPr>
          <a:xfrm>
            <a:off x="5357813" y="3210758"/>
            <a:ext cx="2861667"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Sara Abdelaleem</a:t>
            </a:r>
            <a:endParaRPr lang="en-US" sz="2200" dirty="0"/>
          </a:p>
        </p:txBody>
      </p:sp>
      <p:sp>
        <p:nvSpPr>
          <p:cNvPr id="9" name="Text 7"/>
          <p:cNvSpPr/>
          <p:nvPr/>
        </p:nvSpPr>
        <p:spPr>
          <a:xfrm>
            <a:off x="5357813" y="3802023"/>
            <a:ext cx="3928586"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Add to Cart</a:t>
            </a:r>
            <a:endParaRPr lang="en-US" sz="1850" dirty="0"/>
          </a:p>
        </p:txBody>
      </p:sp>
      <p:sp>
        <p:nvSpPr>
          <p:cNvPr id="10" name="Text 8"/>
          <p:cNvSpPr/>
          <p:nvPr/>
        </p:nvSpPr>
        <p:spPr>
          <a:xfrm>
            <a:off x="5357813" y="4268748"/>
            <a:ext cx="3928586"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Payment Method</a:t>
            </a:r>
            <a:endParaRPr lang="en-US" sz="1850" dirty="0"/>
          </a:p>
        </p:txBody>
      </p:sp>
      <p:sp>
        <p:nvSpPr>
          <p:cNvPr id="11" name="Text 9"/>
          <p:cNvSpPr/>
          <p:nvPr/>
        </p:nvSpPr>
        <p:spPr>
          <a:xfrm>
            <a:off x="5357813" y="4735473"/>
            <a:ext cx="3928586"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My Invoice</a:t>
            </a:r>
            <a:endParaRPr lang="en-US" sz="1850" dirty="0"/>
          </a:p>
        </p:txBody>
      </p:sp>
      <p:sp>
        <p:nvSpPr>
          <p:cNvPr id="12" name="Text 10"/>
          <p:cNvSpPr/>
          <p:nvPr/>
        </p:nvSpPr>
        <p:spPr>
          <a:xfrm>
            <a:off x="9877901" y="3210758"/>
            <a:ext cx="3007162"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Marwan &amp; Ahmed</a:t>
            </a:r>
            <a:endParaRPr lang="en-US" sz="2200" dirty="0"/>
          </a:p>
        </p:txBody>
      </p:sp>
      <p:sp>
        <p:nvSpPr>
          <p:cNvPr id="13" name="Text 11"/>
          <p:cNvSpPr/>
          <p:nvPr/>
        </p:nvSpPr>
        <p:spPr>
          <a:xfrm>
            <a:off x="9877901" y="3802023"/>
            <a:ext cx="3928586"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Home Page</a:t>
            </a:r>
            <a:endParaRPr lang="en-US" sz="1850" dirty="0"/>
          </a:p>
        </p:txBody>
      </p:sp>
      <p:sp>
        <p:nvSpPr>
          <p:cNvPr id="14" name="Text 12"/>
          <p:cNvSpPr/>
          <p:nvPr/>
        </p:nvSpPr>
        <p:spPr>
          <a:xfrm>
            <a:off x="9877901" y="4268748"/>
            <a:ext cx="3928586"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Categories</a:t>
            </a:r>
            <a:endParaRPr lang="en-US" sz="1850" dirty="0"/>
          </a:p>
        </p:txBody>
      </p:sp>
      <p:sp>
        <p:nvSpPr>
          <p:cNvPr id="15" name="Text 13"/>
          <p:cNvSpPr/>
          <p:nvPr/>
        </p:nvSpPr>
        <p:spPr>
          <a:xfrm>
            <a:off x="9877901" y="4735473"/>
            <a:ext cx="3928586"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Price Range</a:t>
            </a:r>
            <a:endParaRPr lang="en-US" sz="1850" dirty="0"/>
          </a:p>
        </p:txBody>
      </p:sp>
      <p:sp>
        <p:nvSpPr>
          <p:cNvPr id="16" name="Text 14"/>
          <p:cNvSpPr/>
          <p:nvPr/>
        </p:nvSpPr>
        <p:spPr>
          <a:xfrm>
            <a:off x="9877901" y="5202198"/>
            <a:ext cx="3928586"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Sort/Filters</a:t>
            </a:r>
            <a:endParaRPr lang="en-US" sz="1850" dirty="0"/>
          </a:p>
        </p:txBody>
      </p:sp>
      <p:sp>
        <p:nvSpPr>
          <p:cNvPr id="17" name="Text 15"/>
          <p:cNvSpPr/>
          <p:nvPr/>
        </p:nvSpPr>
        <p:spPr>
          <a:xfrm>
            <a:off x="837724" y="5938123"/>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Each team member focused on specific modules. The team collaborated using Jira, GitHub, and a practice test environment.</a:t>
            </a:r>
            <a:endParaRPr lang="en-US" sz="1850" dirty="0"/>
          </a:p>
        </p:txBody>
      </p:sp>
      <p:sp>
        <p:nvSpPr>
          <p:cNvPr id="18" name="Rectangle 17">
            <a:extLst>
              <a:ext uri="{FF2B5EF4-FFF2-40B4-BE49-F238E27FC236}">
                <a16:creationId xmlns:a16="http://schemas.microsoft.com/office/drawing/2014/main" id="{A7E60D54-F91B-7D46-7498-609CA30F2ACB}"/>
              </a:ext>
            </a:extLst>
          </p:cNvPr>
          <p:cNvSpPr/>
          <p:nvPr/>
        </p:nvSpPr>
        <p:spPr>
          <a:xfrm>
            <a:off x="12823370" y="7630886"/>
            <a:ext cx="1730829" cy="52251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677823"/>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Why E-commerce Testing?</a:t>
            </a:r>
            <a:endParaRPr lang="en-US" sz="4400" dirty="0"/>
          </a:p>
        </p:txBody>
      </p:sp>
      <p:sp>
        <p:nvSpPr>
          <p:cNvPr id="4" name="Shape 1"/>
          <p:cNvSpPr/>
          <p:nvPr/>
        </p:nvSpPr>
        <p:spPr>
          <a:xfrm>
            <a:off x="837724" y="2444829"/>
            <a:ext cx="3614618" cy="2475190"/>
          </a:xfrm>
          <a:prstGeom prst="roundRect">
            <a:avLst>
              <a:gd name="adj" fmla="val 1451"/>
            </a:avLst>
          </a:prstGeom>
          <a:solidFill>
            <a:srgbClr val="304755"/>
          </a:solidFill>
          <a:ln/>
        </p:spPr>
      </p:sp>
      <p:sp>
        <p:nvSpPr>
          <p:cNvPr id="5" name="Text 2"/>
          <p:cNvSpPr/>
          <p:nvPr/>
        </p:nvSpPr>
        <p:spPr>
          <a:xfrm>
            <a:off x="1077039" y="2684145"/>
            <a:ext cx="3135987"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Real-World Relevance</a:t>
            </a:r>
            <a:endParaRPr lang="en-US" sz="2200" dirty="0"/>
          </a:p>
        </p:txBody>
      </p:sp>
      <p:sp>
        <p:nvSpPr>
          <p:cNvPr id="6" name="Text 3"/>
          <p:cNvSpPr/>
          <p:nvPr/>
        </p:nvSpPr>
        <p:spPr>
          <a:xfrm>
            <a:off x="1077039" y="3531632"/>
            <a:ext cx="3135987"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E-commerce platforms simulate real-world transactional workflows.</a:t>
            </a:r>
            <a:endParaRPr lang="en-US" sz="1850" dirty="0"/>
          </a:p>
        </p:txBody>
      </p:sp>
      <p:sp>
        <p:nvSpPr>
          <p:cNvPr id="7" name="Shape 4"/>
          <p:cNvSpPr/>
          <p:nvPr/>
        </p:nvSpPr>
        <p:spPr>
          <a:xfrm>
            <a:off x="4691658" y="2444829"/>
            <a:ext cx="3614618" cy="2475190"/>
          </a:xfrm>
          <a:prstGeom prst="roundRect">
            <a:avLst>
              <a:gd name="adj" fmla="val 1451"/>
            </a:avLst>
          </a:prstGeom>
          <a:solidFill>
            <a:srgbClr val="304755"/>
          </a:solidFill>
          <a:ln/>
        </p:spPr>
      </p:sp>
      <p:sp>
        <p:nvSpPr>
          <p:cNvPr id="8" name="Text 5"/>
          <p:cNvSpPr/>
          <p:nvPr/>
        </p:nvSpPr>
        <p:spPr>
          <a:xfrm>
            <a:off x="4930973" y="2684145"/>
            <a:ext cx="309812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Complex Journeys</a:t>
            </a:r>
            <a:endParaRPr lang="en-US" sz="2200" dirty="0"/>
          </a:p>
        </p:txBody>
      </p:sp>
      <p:sp>
        <p:nvSpPr>
          <p:cNvPr id="9" name="Text 6"/>
          <p:cNvSpPr/>
          <p:nvPr/>
        </p:nvSpPr>
        <p:spPr>
          <a:xfrm>
            <a:off x="4930973" y="3179683"/>
            <a:ext cx="3135987"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Testing involves intricate user flows and varied interactions.</a:t>
            </a:r>
            <a:endParaRPr lang="en-US" sz="1850" dirty="0"/>
          </a:p>
        </p:txBody>
      </p:sp>
      <p:sp>
        <p:nvSpPr>
          <p:cNvPr id="10" name="Shape 7"/>
          <p:cNvSpPr/>
          <p:nvPr/>
        </p:nvSpPr>
        <p:spPr>
          <a:xfrm>
            <a:off x="837724" y="5159335"/>
            <a:ext cx="7468553" cy="1357193"/>
          </a:xfrm>
          <a:prstGeom prst="roundRect">
            <a:avLst>
              <a:gd name="adj" fmla="val 2646"/>
            </a:avLst>
          </a:prstGeom>
          <a:solidFill>
            <a:srgbClr val="304755"/>
          </a:solidFill>
          <a:ln/>
        </p:spPr>
      </p:sp>
      <p:sp>
        <p:nvSpPr>
          <p:cNvPr id="11" name="Text 8"/>
          <p:cNvSpPr/>
          <p:nvPr/>
        </p:nvSpPr>
        <p:spPr>
          <a:xfrm>
            <a:off x="1077039" y="5398651"/>
            <a:ext cx="4224576"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Transactional Workflows</a:t>
            </a:r>
            <a:endParaRPr lang="en-US" sz="2200" dirty="0"/>
          </a:p>
        </p:txBody>
      </p:sp>
      <p:sp>
        <p:nvSpPr>
          <p:cNvPr id="12" name="Text 9"/>
          <p:cNvSpPr/>
          <p:nvPr/>
        </p:nvSpPr>
        <p:spPr>
          <a:xfrm>
            <a:off x="1077039" y="5894189"/>
            <a:ext cx="6989921"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E-commerce sites feature diverse and critical monetary transactions.</a:t>
            </a:r>
            <a:endParaRPr lang="en-US" sz="1850" dirty="0"/>
          </a:p>
        </p:txBody>
      </p:sp>
      <p:sp>
        <p:nvSpPr>
          <p:cNvPr id="13" name="Text 10"/>
          <p:cNvSpPr/>
          <p:nvPr/>
        </p:nvSpPr>
        <p:spPr>
          <a:xfrm>
            <a:off x="837724" y="6785729"/>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Testing ensures seamless user experiences. It also helps prevent critical financial errors.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92404"/>
          </a:xfrm>
          <a:prstGeom prst="rect">
            <a:avLst/>
          </a:prstGeom>
        </p:spPr>
      </p:pic>
      <p:sp>
        <p:nvSpPr>
          <p:cNvPr id="3" name="Text 0"/>
          <p:cNvSpPr/>
          <p:nvPr/>
        </p:nvSpPr>
        <p:spPr>
          <a:xfrm>
            <a:off x="585788" y="2552700"/>
            <a:ext cx="4755237" cy="492323"/>
          </a:xfrm>
          <a:prstGeom prst="rect">
            <a:avLst/>
          </a:prstGeom>
          <a:noFill/>
          <a:ln/>
        </p:spPr>
        <p:txBody>
          <a:bodyPr wrap="none" lIns="0" tIns="0" rIns="0" bIns="0" rtlCol="0" anchor="t"/>
          <a:lstStyle/>
          <a:p>
            <a:pPr marL="0" indent="0" algn="l">
              <a:lnSpc>
                <a:spcPts val="3850"/>
              </a:lnSpc>
              <a:buNone/>
            </a:pPr>
            <a:r>
              <a:rPr lang="en-US" sz="3100" dirty="0">
                <a:solidFill>
                  <a:srgbClr val="FFFFFF"/>
                </a:solidFill>
                <a:latin typeface="Unbounded" pitchFamily="34" charset="0"/>
                <a:ea typeface="Unbounded" pitchFamily="34" charset="-122"/>
                <a:cs typeface="Unbounded" pitchFamily="34" charset="-120"/>
              </a:rPr>
              <a:t>Key Features Tested</a:t>
            </a:r>
            <a:endParaRPr lang="en-US" sz="3100" dirty="0"/>
          </a:p>
        </p:txBody>
      </p:sp>
      <p:pic>
        <p:nvPicPr>
          <p:cNvPr id="4" name="Image 1" descr="preencoded.png"/>
          <p:cNvPicPr>
            <a:picLocks noChangeAspect="1"/>
          </p:cNvPicPr>
          <p:nvPr/>
        </p:nvPicPr>
        <p:blipFill>
          <a:blip r:embed="rId4"/>
          <a:stretch>
            <a:fillRect/>
          </a:stretch>
        </p:blipFill>
        <p:spPr>
          <a:xfrm>
            <a:off x="585788" y="3296007"/>
            <a:ext cx="836890" cy="1004292"/>
          </a:xfrm>
          <a:prstGeom prst="rect">
            <a:avLst/>
          </a:prstGeom>
        </p:spPr>
      </p:pic>
      <p:sp>
        <p:nvSpPr>
          <p:cNvPr id="5" name="Text 1"/>
          <p:cNvSpPr/>
          <p:nvPr/>
        </p:nvSpPr>
        <p:spPr>
          <a:xfrm>
            <a:off x="1673662" y="3463290"/>
            <a:ext cx="2179558" cy="246102"/>
          </a:xfrm>
          <a:prstGeom prst="rect">
            <a:avLst/>
          </a:prstGeom>
          <a:noFill/>
          <a:ln/>
        </p:spPr>
        <p:txBody>
          <a:bodyPr wrap="none" lIns="0" tIns="0" rIns="0" bIns="0" rtlCol="0" anchor="t"/>
          <a:lstStyle/>
          <a:p>
            <a:pPr marL="0" indent="0" algn="l">
              <a:lnSpc>
                <a:spcPts val="1900"/>
              </a:lnSpc>
              <a:buNone/>
            </a:pPr>
            <a:r>
              <a:rPr lang="en-US" sz="1550" dirty="0">
                <a:solidFill>
                  <a:srgbClr val="CAD6DE"/>
                </a:solidFill>
                <a:latin typeface="Unbounded" pitchFamily="34" charset="0"/>
                <a:ea typeface="Unbounded" pitchFamily="34" charset="-122"/>
                <a:cs typeface="Unbounded" pitchFamily="34" charset="-120"/>
              </a:rPr>
              <a:t>Login/Registration</a:t>
            </a:r>
            <a:endParaRPr lang="en-US" sz="1550" dirty="0"/>
          </a:p>
        </p:txBody>
      </p:sp>
      <p:pic>
        <p:nvPicPr>
          <p:cNvPr id="6" name="Image 2" descr="preencoded.png"/>
          <p:cNvPicPr>
            <a:picLocks noChangeAspect="1"/>
          </p:cNvPicPr>
          <p:nvPr/>
        </p:nvPicPr>
        <p:blipFill>
          <a:blip r:embed="rId5"/>
          <a:stretch>
            <a:fillRect/>
          </a:stretch>
        </p:blipFill>
        <p:spPr>
          <a:xfrm>
            <a:off x="585788" y="4300299"/>
            <a:ext cx="836890" cy="1004292"/>
          </a:xfrm>
          <a:prstGeom prst="rect">
            <a:avLst/>
          </a:prstGeom>
        </p:spPr>
      </p:pic>
      <p:sp>
        <p:nvSpPr>
          <p:cNvPr id="7" name="Text 2"/>
          <p:cNvSpPr/>
          <p:nvPr/>
        </p:nvSpPr>
        <p:spPr>
          <a:xfrm>
            <a:off x="1673662" y="4467582"/>
            <a:ext cx="1969294" cy="246102"/>
          </a:xfrm>
          <a:prstGeom prst="rect">
            <a:avLst/>
          </a:prstGeom>
          <a:noFill/>
          <a:ln/>
        </p:spPr>
        <p:txBody>
          <a:bodyPr wrap="none" lIns="0" tIns="0" rIns="0" bIns="0" rtlCol="0" anchor="t"/>
          <a:lstStyle/>
          <a:p>
            <a:pPr marL="0" indent="0" algn="l">
              <a:lnSpc>
                <a:spcPts val="1900"/>
              </a:lnSpc>
              <a:buNone/>
            </a:pPr>
            <a:r>
              <a:rPr lang="en-US" sz="1550" dirty="0">
                <a:solidFill>
                  <a:srgbClr val="CAD6DE"/>
                </a:solidFill>
                <a:latin typeface="Unbounded" pitchFamily="34" charset="0"/>
                <a:ea typeface="Unbounded" pitchFamily="34" charset="-122"/>
                <a:cs typeface="Unbounded" pitchFamily="34" charset="-120"/>
              </a:rPr>
              <a:t>Cart</a:t>
            </a:r>
            <a:endParaRPr lang="en-US" sz="1550" dirty="0"/>
          </a:p>
        </p:txBody>
      </p:sp>
      <p:pic>
        <p:nvPicPr>
          <p:cNvPr id="8" name="Image 3" descr="preencoded.png"/>
          <p:cNvPicPr>
            <a:picLocks noChangeAspect="1"/>
          </p:cNvPicPr>
          <p:nvPr/>
        </p:nvPicPr>
        <p:blipFill>
          <a:blip r:embed="rId6"/>
          <a:stretch>
            <a:fillRect/>
          </a:stretch>
        </p:blipFill>
        <p:spPr>
          <a:xfrm>
            <a:off x="585788" y="5304592"/>
            <a:ext cx="836890" cy="1004292"/>
          </a:xfrm>
          <a:prstGeom prst="rect">
            <a:avLst/>
          </a:prstGeom>
        </p:spPr>
      </p:pic>
      <p:sp>
        <p:nvSpPr>
          <p:cNvPr id="9" name="Text 3"/>
          <p:cNvSpPr/>
          <p:nvPr/>
        </p:nvSpPr>
        <p:spPr>
          <a:xfrm>
            <a:off x="1673662" y="5471874"/>
            <a:ext cx="2289691" cy="246102"/>
          </a:xfrm>
          <a:prstGeom prst="rect">
            <a:avLst/>
          </a:prstGeom>
          <a:noFill/>
          <a:ln/>
        </p:spPr>
        <p:txBody>
          <a:bodyPr wrap="none" lIns="0" tIns="0" rIns="0" bIns="0" rtlCol="0" anchor="t"/>
          <a:lstStyle/>
          <a:p>
            <a:pPr marL="0" indent="0" algn="l">
              <a:lnSpc>
                <a:spcPts val="1900"/>
              </a:lnSpc>
              <a:buNone/>
            </a:pPr>
            <a:r>
              <a:rPr lang="en-US" sz="1550" dirty="0">
                <a:solidFill>
                  <a:srgbClr val="CAD6DE"/>
                </a:solidFill>
                <a:latin typeface="Unbounded" pitchFamily="34" charset="0"/>
                <a:ea typeface="Unbounded" pitchFamily="34" charset="-122"/>
                <a:cs typeface="Unbounded" pitchFamily="34" charset="-120"/>
              </a:rPr>
              <a:t>Checkout/Payment</a:t>
            </a:r>
            <a:endParaRPr lang="en-US" sz="1550" dirty="0"/>
          </a:p>
        </p:txBody>
      </p:sp>
      <p:pic>
        <p:nvPicPr>
          <p:cNvPr id="10" name="Image 4" descr="preencoded.png"/>
          <p:cNvPicPr>
            <a:picLocks noChangeAspect="1"/>
          </p:cNvPicPr>
          <p:nvPr/>
        </p:nvPicPr>
        <p:blipFill>
          <a:blip r:embed="rId7"/>
          <a:stretch>
            <a:fillRect/>
          </a:stretch>
        </p:blipFill>
        <p:spPr>
          <a:xfrm>
            <a:off x="585788" y="6308884"/>
            <a:ext cx="836890" cy="1004292"/>
          </a:xfrm>
          <a:prstGeom prst="rect">
            <a:avLst/>
          </a:prstGeom>
        </p:spPr>
      </p:pic>
      <p:sp>
        <p:nvSpPr>
          <p:cNvPr id="11" name="Text 4"/>
          <p:cNvSpPr/>
          <p:nvPr/>
        </p:nvSpPr>
        <p:spPr>
          <a:xfrm>
            <a:off x="1673662" y="6476167"/>
            <a:ext cx="1969294" cy="246102"/>
          </a:xfrm>
          <a:prstGeom prst="rect">
            <a:avLst/>
          </a:prstGeom>
          <a:noFill/>
          <a:ln/>
        </p:spPr>
        <p:txBody>
          <a:bodyPr wrap="none" lIns="0" tIns="0" rIns="0" bIns="0" rtlCol="0" anchor="t"/>
          <a:lstStyle/>
          <a:p>
            <a:pPr marL="0" indent="0" algn="l">
              <a:lnSpc>
                <a:spcPts val="1900"/>
              </a:lnSpc>
              <a:buNone/>
            </a:pPr>
            <a:r>
              <a:rPr lang="en-US" sz="1550" dirty="0">
                <a:solidFill>
                  <a:srgbClr val="CAD6DE"/>
                </a:solidFill>
                <a:latin typeface="Unbounded" pitchFamily="34" charset="0"/>
                <a:ea typeface="Unbounded" pitchFamily="34" charset="-122"/>
                <a:cs typeface="Unbounded" pitchFamily="34" charset="-120"/>
              </a:rPr>
              <a:t>Sorting/Filtering</a:t>
            </a:r>
            <a:endParaRPr lang="en-US" sz="1550" dirty="0"/>
          </a:p>
        </p:txBody>
      </p:sp>
      <p:sp>
        <p:nvSpPr>
          <p:cNvPr id="12" name="Text 5"/>
          <p:cNvSpPr/>
          <p:nvPr/>
        </p:nvSpPr>
        <p:spPr>
          <a:xfrm>
            <a:off x="585788" y="7501414"/>
            <a:ext cx="13458825" cy="267772"/>
          </a:xfrm>
          <a:prstGeom prst="rect">
            <a:avLst/>
          </a:prstGeom>
          <a:noFill/>
          <a:ln/>
        </p:spPr>
        <p:txBody>
          <a:bodyPr wrap="none" lIns="0" tIns="0" rIns="0" bIns="0" rtlCol="0" anchor="t"/>
          <a:lstStyle/>
          <a:p>
            <a:pPr marL="0" indent="0" algn="l">
              <a:lnSpc>
                <a:spcPts val="2100"/>
              </a:lnSpc>
              <a:buNone/>
            </a:pPr>
            <a:r>
              <a:rPr lang="en-US" sz="1300" dirty="0">
                <a:solidFill>
                  <a:srgbClr val="CAD6DE"/>
                </a:solidFill>
                <a:latin typeface="Cabin" pitchFamily="34" charset="0"/>
                <a:ea typeface="Cabin" pitchFamily="34" charset="-122"/>
                <a:cs typeface="Cabin" pitchFamily="34" charset="-120"/>
              </a:rPr>
              <a:t>Testing ensures functionality and reliability. It validates user interactions and data integrity.</a:t>
            </a:r>
            <a:endParaRPr lang="en-US" sz="1300" dirty="0"/>
          </a:p>
        </p:txBody>
      </p:sp>
      <p:sp>
        <p:nvSpPr>
          <p:cNvPr id="13" name="Rectangle 12">
            <a:extLst>
              <a:ext uri="{FF2B5EF4-FFF2-40B4-BE49-F238E27FC236}">
                <a16:creationId xmlns:a16="http://schemas.microsoft.com/office/drawing/2014/main" id="{5ACE8632-FAFD-3B87-59D7-817783F5F059}"/>
              </a:ext>
            </a:extLst>
          </p:cNvPr>
          <p:cNvSpPr/>
          <p:nvPr/>
        </p:nvSpPr>
        <p:spPr>
          <a:xfrm>
            <a:off x="12823370" y="7630886"/>
            <a:ext cx="1730829" cy="52251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001673"/>
            <a:ext cx="6859429"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Tools &amp; Technologies</a:t>
            </a:r>
            <a:endParaRPr lang="en-US" sz="4400" dirty="0"/>
          </a:p>
        </p:txBody>
      </p:sp>
      <p:sp>
        <p:nvSpPr>
          <p:cNvPr id="4" name="Shape 1"/>
          <p:cNvSpPr/>
          <p:nvPr/>
        </p:nvSpPr>
        <p:spPr>
          <a:xfrm>
            <a:off x="837724" y="2064663"/>
            <a:ext cx="7468553" cy="4127897"/>
          </a:xfrm>
          <a:prstGeom prst="roundRect">
            <a:avLst>
              <a:gd name="adj" fmla="val 870"/>
            </a:avLst>
          </a:prstGeom>
          <a:noFill/>
          <a:ln w="7620">
            <a:solidFill>
              <a:srgbClr val="FFFFFF">
                <a:alpha val="24000"/>
              </a:srgbClr>
            </a:solidFill>
            <a:prstDash val="solid"/>
          </a:ln>
        </p:spPr>
      </p:sp>
      <p:sp>
        <p:nvSpPr>
          <p:cNvPr id="5" name="Shape 2"/>
          <p:cNvSpPr/>
          <p:nvPr/>
        </p:nvSpPr>
        <p:spPr>
          <a:xfrm>
            <a:off x="845344" y="2072283"/>
            <a:ext cx="7453312" cy="685443"/>
          </a:xfrm>
          <a:prstGeom prst="rect">
            <a:avLst/>
          </a:prstGeom>
          <a:solidFill>
            <a:srgbClr val="FFFFFF">
              <a:alpha val="4000"/>
            </a:srgbClr>
          </a:solidFill>
          <a:ln/>
        </p:spPr>
      </p:sp>
      <p:sp>
        <p:nvSpPr>
          <p:cNvPr id="6" name="Text 3"/>
          <p:cNvSpPr/>
          <p:nvPr/>
        </p:nvSpPr>
        <p:spPr>
          <a:xfrm>
            <a:off x="1084659" y="2223492"/>
            <a:ext cx="3244215"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Manual Testing</a:t>
            </a:r>
            <a:endParaRPr lang="en-US" sz="1850" dirty="0"/>
          </a:p>
        </p:txBody>
      </p:sp>
      <p:sp>
        <p:nvSpPr>
          <p:cNvPr id="7" name="Text 4"/>
          <p:cNvSpPr/>
          <p:nvPr/>
        </p:nvSpPr>
        <p:spPr>
          <a:xfrm>
            <a:off x="4815126" y="2223492"/>
            <a:ext cx="3244215"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Excel, Jira</a:t>
            </a:r>
            <a:endParaRPr lang="en-US" sz="1850" dirty="0"/>
          </a:p>
        </p:txBody>
      </p:sp>
      <p:sp>
        <p:nvSpPr>
          <p:cNvPr id="8" name="Shape 5"/>
          <p:cNvSpPr/>
          <p:nvPr/>
        </p:nvSpPr>
        <p:spPr>
          <a:xfrm>
            <a:off x="845344" y="2757726"/>
            <a:ext cx="7453312" cy="685443"/>
          </a:xfrm>
          <a:prstGeom prst="rect">
            <a:avLst/>
          </a:prstGeom>
          <a:solidFill>
            <a:srgbClr val="000000">
              <a:alpha val="4000"/>
            </a:srgbClr>
          </a:solidFill>
          <a:ln/>
        </p:spPr>
      </p:sp>
      <p:sp>
        <p:nvSpPr>
          <p:cNvPr id="9" name="Text 6"/>
          <p:cNvSpPr/>
          <p:nvPr/>
        </p:nvSpPr>
        <p:spPr>
          <a:xfrm>
            <a:off x="1084659" y="2908935"/>
            <a:ext cx="3244215"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API Testing</a:t>
            </a:r>
            <a:endParaRPr lang="en-US" sz="1850" dirty="0"/>
          </a:p>
        </p:txBody>
      </p:sp>
      <p:sp>
        <p:nvSpPr>
          <p:cNvPr id="10" name="Text 7"/>
          <p:cNvSpPr/>
          <p:nvPr/>
        </p:nvSpPr>
        <p:spPr>
          <a:xfrm>
            <a:off x="4815126" y="2908935"/>
            <a:ext cx="3244215"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Postman, Newman</a:t>
            </a:r>
            <a:endParaRPr lang="en-US" sz="1850" dirty="0"/>
          </a:p>
        </p:txBody>
      </p:sp>
      <p:sp>
        <p:nvSpPr>
          <p:cNvPr id="11" name="Shape 8"/>
          <p:cNvSpPr/>
          <p:nvPr/>
        </p:nvSpPr>
        <p:spPr>
          <a:xfrm>
            <a:off x="845344" y="3443168"/>
            <a:ext cx="7453312" cy="685443"/>
          </a:xfrm>
          <a:prstGeom prst="rect">
            <a:avLst/>
          </a:prstGeom>
          <a:solidFill>
            <a:srgbClr val="FFFFFF">
              <a:alpha val="4000"/>
            </a:srgbClr>
          </a:solidFill>
          <a:ln/>
        </p:spPr>
      </p:sp>
      <p:sp>
        <p:nvSpPr>
          <p:cNvPr id="12" name="Text 9"/>
          <p:cNvSpPr/>
          <p:nvPr/>
        </p:nvSpPr>
        <p:spPr>
          <a:xfrm>
            <a:off x="1084659" y="3594378"/>
            <a:ext cx="3244215"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Automation</a:t>
            </a:r>
            <a:endParaRPr lang="en-US" sz="1850" dirty="0"/>
          </a:p>
        </p:txBody>
      </p:sp>
      <p:sp>
        <p:nvSpPr>
          <p:cNvPr id="13" name="Text 10"/>
          <p:cNvSpPr/>
          <p:nvPr/>
        </p:nvSpPr>
        <p:spPr>
          <a:xfrm>
            <a:off x="4815126" y="3594378"/>
            <a:ext cx="3244215"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Selenium (Java), TestNG, POM</a:t>
            </a:r>
            <a:endParaRPr lang="en-US" sz="1850" dirty="0"/>
          </a:p>
        </p:txBody>
      </p:sp>
      <p:sp>
        <p:nvSpPr>
          <p:cNvPr id="14" name="Shape 11"/>
          <p:cNvSpPr/>
          <p:nvPr/>
        </p:nvSpPr>
        <p:spPr>
          <a:xfrm>
            <a:off x="845344" y="4128611"/>
            <a:ext cx="7453312" cy="685443"/>
          </a:xfrm>
          <a:prstGeom prst="rect">
            <a:avLst/>
          </a:prstGeom>
          <a:solidFill>
            <a:srgbClr val="000000">
              <a:alpha val="4000"/>
            </a:srgbClr>
          </a:solidFill>
          <a:ln/>
        </p:spPr>
      </p:sp>
      <p:sp>
        <p:nvSpPr>
          <p:cNvPr id="15" name="Text 12"/>
          <p:cNvSpPr/>
          <p:nvPr/>
        </p:nvSpPr>
        <p:spPr>
          <a:xfrm>
            <a:off x="1084659" y="4279821"/>
            <a:ext cx="3244215"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Performance</a:t>
            </a:r>
            <a:endParaRPr lang="en-US" sz="1850" dirty="0"/>
          </a:p>
        </p:txBody>
      </p:sp>
      <p:sp>
        <p:nvSpPr>
          <p:cNvPr id="16" name="Text 13"/>
          <p:cNvSpPr/>
          <p:nvPr/>
        </p:nvSpPr>
        <p:spPr>
          <a:xfrm>
            <a:off x="4815126" y="4279821"/>
            <a:ext cx="3244215"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JMeter</a:t>
            </a:r>
            <a:endParaRPr lang="en-US" sz="1850" dirty="0"/>
          </a:p>
        </p:txBody>
      </p:sp>
      <p:sp>
        <p:nvSpPr>
          <p:cNvPr id="17" name="Shape 14"/>
          <p:cNvSpPr/>
          <p:nvPr/>
        </p:nvSpPr>
        <p:spPr>
          <a:xfrm>
            <a:off x="845344" y="4814054"/>
            <a:ext cx="7453312" cy="685443"/>
          </a:xfrm>
          <a:prstGeom prst="rect">
            <a:avLst/>
          </a:prstGeom>
          <a:solidFill>
            <a:srgbClr val="FFFFFF">
              <a:alpha val="4000"/>
            </a:srgbClr>
          </a:solidFill>
          <a:ln/>
        </p:spPr>
      </p:sp>
      <p:sp>
        <p:nvSpPr>
          <p:cNvPr id="18" name="Text 15"/>
          <p:cNvSpPr/>
          <p:nvPr/>
        </p:nvSpPr>
        <p:spPr>
          <a:xfrm>
            <a:off x="1084659" y="4965263"/>
            <a:ext cx="3244215"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Database &amp; SQL</a:t>
            </a:r>
            <a:endParaRPr lang="en-US" sz="1850" dirty="0"/>
          </a:p>
        </p:txBody>
      </p:sp>
      <p:sp>
        <p:nvSpPr>
          <p:cNvPr id="19" name="Text 16"/>
          <p:cNvSpPr/>
          <p:nvPr/>
        </p:nvSpPr>
        <p:spPr>
          <a:xfrm>
            <a:off x="4815126" y="4965263"/>
            <a:ext cx="3244215"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SQL Injection</a:t>
            </a:r>
            <a:endParaRPr lang="en-US" sz="1850" dirty="0"/>
          </a:p>
        </p:txBody>
      </p:sp>
      <p:sp>
        <p:nvSpPr>
          <p:cNvPr id="20" name="Shape 17"/>
          <p:cNvSpPr/>
          <p:nvPr/>
        </p:nvSpPr>
        <p:spPr>
          <a:xfrm>
            <a:off x="845344" y="5499497"/>
            <a:ext cx="7453312" cy="685443"/>
          </a:xfrm>
          <a:prstGeom prst="rect">
            <a:avLst/>
          </a:prstGeom>
          <a:solidFill>
            <a:srgbClr val="000000">
              <a:alpha val="4000"/>
            </a:srgbClr>
          </a:solidFill>
          <a:ln/>
        </p:spPr>
      </p:sp>
      <p:sp>
        <p:nvSpPr>
          <p:cNvPr id="21" name="Text 18"/>
          <p:cNvSpPr/>
          <p:nvPr/>
        </p:nvSpPr>
        <p:spPr>
          <a:xfrm>
            <a:off x="1084659" y="5650706"/>
            <a:ext cx="3244215"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CI/CD</a:t>
            </a:r>
            <a:endParaRPr lang="en-US" sz="1850" dirty="0"/>
          </a:p>
        </p:txBody>
      </p:sp>
      <p:sp>
        <p:nvSpPr>
          <p:cNvPr id="22" name="Text 19"/>
          <p:cNvSpPr/>
          <p:nvPr/>
        </p:nvSpPr>
        <p:spPr>
          <a:xfrm>
            <a:off x="4815126" y="5650706"/>
            <a:ext cx="3244215"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Jenkins</a:t>
            </a:r>
            <a:endParaRPr lang="en-US" sz="1850" dirty="0"/>
          </a:p>
        </p:txBody>
      </p:sp>
      <p:sp>
        <p:nvSpPr>
          <p:cNvPr id="23" name="Text 20"/>
          <p:cNvSpPr/>
          <p:nvPr/>
        </p:nvSpPr>
        <p:spPr>
          <a:xfrm>
            <a:off x="837724" y="6461760"/>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Our testing strategy leveraged a mix of tools. These enabled thorough coverage across different testing types.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47818"/>
          </a:xfrm>
          <a:prstGeom prst="rect">
            <a:avLst/>
          </a:prstGeom>
        </p:spPr>
      </p:pic>
      <p:sp>
        <p:nvSpPr>
          <p:cNvPr id="3" name="Text 0"/>
          <p:cNvSpPr/>
          <p:nvPr/>
        </p:nvSpPr>
        <p:spPr>
          <a:xfrm>
            <a:off x="713303" y="3108365"/>
            <a:ext cx="7688699" cy="599480"/>
          </a:xfrm>
          <a:prstGeom prst="rect">
            <a:avLst/>
          </a:prstGeom>
          <a:noFill/>
          <a:ln/>
        </p:spPr>
        <p:txBody>
          <a:bodyPr wrap="none" lIns="0" tIns="0" rIns="0" bIns="0" rtlCol="0" anchor="t"/>
          <a:lstStyle/>
          <a:p>
            <a:pPr marL="0" indent="0" algn="l">
              <a:lnSpc>
                <a:spcPts val="4700"/>
              </a:lnSpc>
              <a:buNone/>
            </a:pPr>
            <a:r>
              <a:rPr lang="en-US" sz="3750" dirty="0">
                <a:solidFill>
                  <a:srgbClr val="FFFFFF"/>
                </a:solidFill>
                <a:latin typeface="Unbounded" pitchFamily="34" charset="0"/>
                <a:ea typeface="Unbounded" pitchFamily="34" charset="-122"/>
                <a:cs typeface="Unbounded" pitchFamily="34" charset="-120"/>
              </a:rPr>
              <a:t>Tools Interaction Workflow</a:t>
            </a:r>
            <a:endParaRPr lang="en-US" sz="3750" dirty="0"/>
          </a:p>
        </p:txBody>
      </p:sp>
      <p:sp>
        <p:nvSpPr>
          <p:cNvPr id="4" name="Shape 1"/>
          <p:cNvSpPr/>
          <p:nvPr/>
        </p:nvSpPr>
        <p:spPr>
          <a:xfrm>
            <a:off x="713303" y="5550337"/>
            <a:ext cx="13203793" cy="22860"/>
          </a:xfrm>
          <a:prstGeom prst="roundRect">
            <a:avLst>
              <a:gd name="adj" fmla="val 133746"/>
            </a:avLst>
          </a:prstGeom>
          <a:solidFill>
            <a:srgbClr val="49606E"/>
          </a:solidFill>
          <a:ln/>
        </p:spPr>
      </p:sp>
      <p:sp>
        <p:nvSpPr>
          <p:cNvPr id="5" name="Shape 2"/>
          <p:cNvSpPr/>
          <p:nvPr/>
        </p:nvSpPr>
        <p:spPr>
          <a:xfrm>
            <a:off x="2275761" y="4939010"/>
            <a:ext cx="22860" cy="611386"/>
          </a:xfrm>
          <a:prstGeom prst="roundRect">
            <a:avLst>
              <a:gd name="adj" fmla="val 133746"/>
            </a:avLst>
          </a:prstGeom>
          <a:solidFill>
            <a:srgbClr val="49606E"/>
          </a:solidFill>
          <a:ln/>
        </p:spPr>
      </p:sp>
      <p:sp>
        <p:nvSpPr>
          <p:cNvPr id="6" name="Shape 3"/>
          <p:cNvSpPr/>
          <p:nvPr/>
        </p:nvSpPr>
        <p:spPr>
          <a:xfrm>
            <a:off x="2057995" y="5321082"/>
            <a:ext cx="458510" cy="458510"/>
          </a:xfrm>
          <a:prstGeom prst="roundRect">
            <a:avLst>
              <a:gd name="adj" fmla="val 6668"/>
            </a:avLst>
          </a:prstGeom>
          <a:solidFill>
            <a:srgbClr val="304755"/>
          </a:solidFill>
          <a:ln/>
        </p:spPr>
      </p:sp>
      <p:sp>
        <p:nvSpPr>
          <p:cNvPr id="7" name="Text 4"/>
          <p:cNvSpPr/>
          <p:nvPr/>
        </p:nvSpPr>
        <p:spPr>
          <a:xfrm>
            <a:off x="2143363" y="5370433"/>
            <a:ext cx="287655" cy="359688"/>
          </a:xfrm>
          <a:prstGeom prst="rect">
            <a:avLst/>
          </a:prstGeom>
          <a:noFill/>
          <a:ln/>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1</a:t>
            </a:r>
            <a:endParaRPr lang="en-US" sz="2250" dirty="0"/>
          </a:p>
        </p:txBody>
      </p:sp>
      <p:sp>
        <p:nvSpPr>
          <p:cNvPr id="8" name="Text 5"/>
          <p:cNvSpPr/>
          <p:nvPr/>
        </p:nvSpPr>
        <p:spPr>
          <a:xfrm>
            <a:off x="1088350" y="4435435"/>
            <a:ext cx="2397919" cy="299680"/>
          </a:xfrm>
          <a:prstGeom prst="rect">
            <a:avLst/>
          </a:prstGeom>
          <a:noFill/>
          <a:ln/>
        </p:spPr>
        <p:txBody>
          <a:bodyPr wrap="none" lIns="0" tIns="0" rIns="0" bIns="0" rtlCol="0" anchor="t"/>
          <a:lstStyle/>
          <a:p>
            <a:pPr marL="0" indent="0" algn="ctr">
              <a:lnSpc>
                <a:spcPts val="2350"/>
              </a:lnSpc>
              <a:buNone/>
            </a:pPr>
            <a:r>
              <a:rPr lang="en-US" sz="1850" dirty="0">
                <a:solidFill>
                  <a:srgbClr val="CAD6DE"/>
                </a:solidFill>
                <a:latin typeface="Unbounded" pitchFamily="34" charset="0"/>
                <a:ea typeface="Unbounded" pitchFamily="34" charset="-122"/>
                <a:cs typeface="Unbounded" pitchFamily="34" charset="-120"/>
              </a:rPr>
              <a:t>Test Cases</a:t>
            </a:r>
            <a:endParaRPr lang="en-US" sz="1850" dirty="0"/>
          </a:p>
        </p:txBody>
      </p:sp>
      <p:sp>
        <p:nvSpPr>
          <p:cNvPr id="9" name="Shape 6"/>
          <p:cNvSpPr/>
          <p:nvPr/>
        </p:nvSpPr>
        <p:spPr>
          <a:xfrm>
            <a:off x="3951684" y="5550277"/>
            <a:ext cx="22860" cy="611386"/>
          </a:xfrm>
          <a:prstGeom prst="roundRect">
            <a:avLst>
              <a:gd name="adj" fmla="val 133746"/>
            </a:avLst>
          </a:prstGeom>
          <a:solidFill>
            <a:srgbClr val="49606E"/>
          </a:solidFill>
          <a:ln/>
        </p:spPr>
      </p:sp>
      <p:sp>
        <p:nvSpPr>
          <p:cNvPr id="10" name="Shape 7"/>
          <p:cNvSpPr/>
          <p:nvPr/>
        </p:nvSpPr>
        <p:spPr>
          <a:xfrm>
            <a:off x="3733919" y="5321082"/>
            <a:ext cx="458510" cy="458510"/>
          </a:xfrm>
          <a:prstGeom prst="roundRect">
            <a:avLst>
              <a:gd name="adj" fmla="val 6668"/>
            </a:avLst>
          </a:prstGeom>
          <a:solidFill>
            <a:srgbClr val="304755"/>
          </a:solidFill>
          <a:ln/>
        </p:spPr>
      </p:sp>
      <p:sp>
        <p:nvSpPr>
          <p:cNvPr id="11" name="Text 8"/>
          <p:cNvSpPr/>
          <p:nvPr/>
        </p:nvSpPr>
        <p:spPr>
          <a:xfrm>
            <a:off x="3819287" y="5370433"/>
            <a:ext cx="287655" cy="359688"/>
          </a:xfrm>
          <a:prstGeom prst="rect">
            <a:avLst/>
          </a:prstGeom>
          <a:noFill/>
          <a:ln/>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2</a:t>
            </a:r>
            <a:endParaRPr lang="en-US" sz="2250" dirty="0"/>
          </a:p>
        </p:txBody>
      </p:sp>
      <p:sp>
        <p:nvSpPr>
          <p:cNvPr id="12" name="Text 9"/>
          <p:cNvSpPr/>
          <p:nvPr/>
        </p:nvSpPr>
        <p:spPr>
          <a:xfrm>
            <a:off x="2764274" y="6365558"/>
            <a:ext cx="2397919" cy="299680"/>
          </a:xfrm>
          <a:prstGeom prst="rect">
            <a:avLst/>
          </a:prstGeom>
          <a:noFill/>
          <a:ln/>
        </p:spPr>
        <p:txBody>
          <a:bodyPr wrap="none" lIns="0" tIns="0" rIns="0" bIns="0" rtlCol="0" anchor="t"/>
          <a:lstStyle/>
          <a:p>
            <a:pPr marL="0" indent="0" algn="ctr">
              <a:lnSpc>
                <a:spcPts val="2350"/>
              </a:lnSpc>
              <a:buNone/>
            </a:pPr>
            <a:r>
              <a:rPr lang="en-US" sz="1850" dirty="0">
                <a:solidFill>
                  <a:srgbClr val="CAD6DE"/>
                </a:solidFill>
                <a:latin typeface="Unbounded" pitchFamily="34" charset="0"/>
                <a:ea typeface="Unbounded" pitchFamily="34" charset="-122"/>
                <a:cs typeface="Unbounded" pitchFamily="34" charset="-120"/>
              </a:rPr>
              <a:t>Selenium </a:t>
            </a:r>
            <a:endParaRPr lang="en-US" sz="1850" dirty="0"/>
          </a:p>
        </p:txBody>
      </p:sp>
      <p:sp>
        <p:nvSpPr>
          <p:cNvPr id="13" name="Shape 10"/>
          <p:cNvSpPr/>
          <p:nvPr/>
        </p:nvSpPr>
        <p:spPr>
          <a:xfrm>
            <a:off x="5627608" y="4939010"/>
            <a:ext cx="22860" cy="611386"/>
          </a:xfrm>
          <a:prstGeom prst="roundRect">
            <a:avLst>
              <a:gd name="adj" fmla="val 133746"/>
            </a:avLst>
          </a:prstGeom>
          <a:solidFill>
            <a:srgbClr val="49606E"/>
          </a:solidFill>
          <a:ln/>
        </p:spPr>
      </p:sp>
      <p:sp>
        <p:nvSpPr>
          <p:cNvPr id="14" name="Shape 11"/>
          <p:cNvSpPr/>
          <p:nvPr/>
        </p:nvSpPr>
        <p:spPr>
          <a:xfrm>
            <a:off x="5409843" y="5321082"/>
            <a:ext cx="458510" cy="458510"/>
          </a:xfrm>
          <a:prstGeom prst="roundRect">
            <a:avLst>
              <a:gd name="adj" fmla="val 6668"/>
            </a:avLst>
          </a:prstGeom>
          <a:solidFill>
            <a:srgbClr val="304755"/>
          </a:solidFill>
          <a:ln/>
        </p:spPr>
      </p:sp>
      <p:sp>
        <p:nvSpPr>
          <p:cNvPr id="15" name="Text 12"/>
          <p:cNvSpPr/>
          <p:nvPr/>
        </p:nvSpPr>
        <p:spPr>
          <a:xfrm>
            <a:off x="5495211" y="5370433"/>
            <a:ext cx="287655" cy="359688"/>
          </a:xfrm>
          <a:prstGeom prst="rect">
            <a:avLst/>
          </a:prstGeom>
          <a:noFill/>
          <a:ln/>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3</a:t>
            </a:r>
            <a:endParaRPr lang="en-US" sz="2250" dirty="0"/>
          </a:p>
        </p:txBody>
      </p:sp>
      <p:sp>
        <p:nvSpPr>
          <p:cNvPr id="16" name="Text 13"/>
          <p:cNvSpPr/>
          <p:nvPr/>
        </p:nvSpPr>
        <p:spPr>
          <a:xfrm>
            <a:off x="4440198" y="4435435"/>
            <a:ext cx="2397919" cy="299680"/>
          </a:xfrm>
          <a:prstGeom prst="rect">
            <a:avLst/>
          </a:prstGeom>
          <a:noFill/>
          <a:ln/>
        </p:spPr>
        <p:txBody>
          <a:bodyPr wrap="none" lIns="0" tIns="0" rIns="0" bIns="0" rtlCol="0" anchor="t"/>
          <a:lstStyle/>
          <a:p>
            <a:pPr marL="0" indent="0" algn="ctr">
              <a:lnSpc>
                <a:spcPts val="2350"/>
              </a:lnSpc>
              <a:buNone/>
            </a:pPr>
            <a:r>
              <a:rPr lang="en-US" sz="1850" dirty="0">
                <a:solidFill>
                  <a:srgbClr val="CAD6DE"/>
                </a:solidFill>
                <a:latin typeface="Unbounded" pitchFamily="34" charset="0"/>
                <a:ea typeface="Unbounded" pitchFamily="34" charset="-122"/>
                <a:cs typeface="Unbounded" pitchFamily="34" charset="-120"/>
              </a:rPr>
              <a:t>Postman </a:t>
            </a:r>
            <a:endParaRPr lang="en-US" sz="1850" dirty="0"/>
          </a:p>
        </p:txBody>
      </p:sp>
      <p:sp>
        <p:nvSpPr>
          <p:cNvPr id="17" name="Shape 14"/>
          <p:cNvSpPr/>
          <p:nvPr/>
        </p:nvSpPr>
        <p:spPr>
          <a:xfrm>
            <a:off x="7303532" y="5550277"/>
            <a:ext cx="22860" cy="611386"/>
          </a:xfrm>
          <a:prstGeom prst="roundRect">
            <a:avLst>
              <a:gd name="adj" fmla="val 133746"/>
            </a:avLst>
          </a:prstGeom>
          <a:solidFill>
            <a:srgbClr val="49606E"/>
          </a:solidFill>
          <a:ln/>
        </p:spPr>
      </p:sp>
      <p:sp>
        <p:nvSpPr>
          <p:cNvPr id="18" name="Shape 15"/>
          <p:cNvSpPr/>
          <p:nvPr/>
        </p:nvSpPr>
        <p:spPr>
          <a:xfrm>
            <a:off x="7085767" y="5321082"/>
            <a:ext cx="458510" cy="458510"/>
          </a:xfrm>
          <a:prstGeom prst="roundRect">
            <a:avLst>
              <a:gd name="adj" fmla="val 6668"/>
            </a:avLst>
          </a:prstGeom>
          <a:solidFill>
            <a:srgbClr val="304755"/>
          </a:solidFill>
          <a:ln/>
        </p:spPr>
      </p:sp>
      <p:sp>
        <p:nvSpPr>
          <p:cNvPr id="19" name="Text 16"/>
          <p:cNvSpPr/>
          <p:nvPr/>
        </p:nvSpPr>
        <p:spPr>
          <a:xfrm>
            <a:off x="7171134" y="5370433"/>
            <a:ext cx="287655" cy="359688"/>
          </a:xfrm>
          <a:prstGeom prst="rect">
            <a:avLst/>
          </a:prstGeom>
          <a:noFill/>
          <a:ln/>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4</a:t>
            </a:r>
            <a:endParaRPr lang="en-US" sz="2250" dirty="0"/>
          </a:p>
        </p:txBody>
      </p:sp>
      <p:sp>
        <p:nvSpPr>
          <p:cNvPr id="20" name="Text 17"/>
          <p:cNvSpPr/>
          <p:nvPr/>
        </p:nvSpPr>
        <p:spPr>
          <a:xfrm>
            <a:off x="6116122" y="6365558"/>
            <a:ext cx="2397919" cy="299680"/>
          </a:xfrm>
          <a:prstGeom prst="rect">
            <a:avLst/>
          </a:prstGeom>
          <a:noFill/>
          <a:ln/>
        </p:spPr>
        <p:txBody>
          <a:bodyPr wrap="none" lIns="0" tIns="0" rIns="0" bIns="0" rtlCol="0" anchor="t"/>
          <a:lstStyle/>
          <a:p>
            <a:pPr marL="0" indent="0" algn="ctr">
              <a:lnSpc>
                <a:spcPts val="2350"/>
              </a:lnSpc>
              <a:buNone/>
            </a:pPr>
            <a:r>
              <a:rPr lang="en-US" sz="1850" dirty="0">
                <a:solidFill>
                  <a:srgbClr val="CAD6DE"/>
                </a:solidFill>
                <a:latin typeface="Unbounded" pitchFamily="34" charset="0"/>
                <a:ea typeface="Unbounded" pitchFamily="34" charset="-122"/>
                <a:cs typeface="Unbounded" pitchFamily="34" charset="-120"/>
              </a:rPr>
              <a:t>SQL</a:t>
            </a:r>
            <a:endParaRPr lang="en-US" sz="1850" dirty="0"/>
          </a:p>
        </p:txBody>
      </p:sp>
      <p:sp>
        <p:nvSpPr>
          <p:cNvPr id="21" name="Text 18"/>
          <p:cNvSpPr/>
          <p:nvPr/>
        </p:nvSpPr>
        <p:spPr>
          <a:xfrm>
            <a:off x="5944791" y="6787515"/>
            <a:ext cx="2740700" cy="326112"/>
          </a:xfrm>
          <a:prstGeom prst="rect">
            <a:avLst/>
          </a:prstGeom>
          <a:noFill/>
          <a:ln/>
        </p:spPr>
        <p:txBody>
          <a:bodyPr wrap="none" lIns="0" tIns="0" rIns="0" bIns="0" rtlCol="0" anchor="t"/>
          <a:lstStyle/>
          <a:p>
            <a:pPr marL="0" indent="0" algn="ctr">
              <a:lnSpc>
                <a:spcPts val="2550"/>
              </a:lnSpc>
              <a:buNone/>
            </a:pPr>
            <a:endParaRPr lang="en-US" sz="1600" dirty="0"/>
          </a:p>
        </p:txBody>
      </p:sp>
      <p:sp>
        <p:nvSpPr>
          <p:cNvPr id="22" name="Shape 19"/>
          <p:cNvSpPr/>
          <p:nvPr/>
        </p:nvSpPr>
        <p:spPr>
          <a:xfrm>
            <a:off x="8979456" y="4939010"/>
            <a:ext cx="22860" cy="611386"/>
          </a:xfrm>
          <a:prstGeom prst="roundRect">
            <a:avLst>
              <a:gd name="adj" fmla="val 133746"/>
            </a:avLst>
          </a:prstGeom>
          <a:solidFill>
            <a:srgbClr val="49606E"/>
          </a:solidFill>
          <a:ln/>
        </p:spPr>
      </p:sp>
      <p:sp>
        <p:nvSpPr>
          <p:cNvPr id="23" name="Shape 20"/>
          <p:cNvSpPr/>
          <p:nvPr/>
        </p:nvSpPr>
        <p:spPr>
          <a:xfrm>
            <a:off x="8761690" y="5321082"/>
            <a:ext cx="458510" cy="458510"/>
          </a:xfrm>
          <a:prstGeom prst="roundRect">
            <a:avLst>
              <a:gd name="adj" fmla="val 6668"/>
            </a:avLst>
          </a:prstGeom>
          <a:solidFill>
            <a:srgbClr val="304755"/>
          </a:solidFill>
          <a:ln/>
        </p:spPr>
      </p:sp>
      <p:sp>
        <p:nvSpPr>
          <p:cNvPr id="24" name="Text 21"/>
          <p:cNvSpPr/>
          <p:nvPr/>
        </p:nvSpPr>
        <p:spPr>
          <a:xfrm>
            <a:off x="8847058" y="5370433"/>
            <a:ext cx="287655" cy="359688"/>
          </a:xfrm>
          <a:prstGeom prst="rect">
            <a:avLst/>
          </a:prstGeom>
          <a:noFill/>
          <a:ln/>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5</a:t>
            </a:r>
            <a:endParaRPr lang="en-US" sz="2250" dirty="0"/>
          </a:p>
        </p:txBody>
      </p:sp>
      <p:sp>
        <p:nvSpPr>
          <p:cNvPr id="25" name="Text 22"/>
          <p:cNvSpPr/>
          <p:nvPr/>
        </p:nvSpPr>
        <p:spPr>
          <a:xfrm>
            <a:off x="7792045" y="4435435"/>
            <a:ext cx="2397919" cy="299680"/>
          </a:xfrm>
          <a:prstGeom prst="rect">
            <a:avLst/>
          </a:prstGeom>
          <a:noFill/>
          <a:ln/>
        </p:spPr>
        <p:txBody>
          <a:bodyPr wrap="none" lIns="0" tIns="0" rIns="0" bIns="0" rtlCol="0" anchor="t"/>
          <a:lstStyle/>
          <a:p>
            <a:pPr marL="0" indent="0" algn="ctr">
              <a:lnSpc>
                <a:spcPts val="2350"/>
              </a:lnSpc>
              <a:buNone/>
            </a:pPr>
            <a:r>
              <a:rPr lang="en-US" sz="1850" dirty="0">
                <a:solidFill>
                  <a:srgbClr val="CAD6DE"/>
                </a:solidFill>
                <a:latin typeface="Unbounded" pitchFamily="34" charset="0"/>
                <a:ea typeface="Unbounded" pitchFamily="34" charset="-122"/>
                <a:cs typeface="Unbounded" pitchFamily="34" charset="-120"/>
              </a:rPr>
              <a:t>Jmeter</a:t>
            </a:r>
            <a:endParaRPr lang="en-US" sz="1850" dirty="0"/>
          </a:p>
        </p:txBody>
      </p:sp>
      <p:sp>
        <p:nvSpPr>
          <p:cNvPr id="26" name="Shape 23"/>
          <p:cNvSpPr/>
          <p:nvPr/>
        </p:nvSpPr>
        <p:spPr>
          <a:xfrm>
            <a:off x="10655379" y="5550277"/>
            <a:ext cx="22860" cy="611386"/>
          </a:xfrm>
          <a:prstGeom prst="roundRect">
            <a:avLst>
              <a:gd name="adj" fmla="val 133746"/>
            </a:avLst>
          </a:prstGeom>
          <a:solidFill>
            <a:srgbClr val="49606E"/>
          </a:solidFill>
          <a:ln/>
        </p:spPr>
      </p:sp>
      <p:sp>
        <p:nvSpPr>
          <p:cNvPr id="27" name="Shape 24"/>
          <p:cNvSpPr/>
          <p:nvPr/>
        </p:nvSpPr>
        <p:spPr>
          <a:xfrm>
            <a:off x="10437614" y="5321082"/>
            <a:ext cx="458510" cy="458510"/>
          </a:xfrm>
          <a:prstGeom prst="roundRect">
            <a:avLst>
              <a:gd name="adj" fmla="val 6668"/>
            </a:avLst>
          </a:prstGeom>
          <a:solidFill>
            <a:srgbClr val="304755"/>
          </a:solidFill>
          <a:ln/>
        </p:spPr>
      </p:sp>
      <p:sp>
        <p:nvSpPr>
          <p:cNvPr id="28" name="Text 25"/>
          <p:cNvSpPr/>
          <p:nvPr/>
        </p:nvSpPr>
        <p:spPr>
          <a:xfrm>
            <a:off x="10522982" y="5370433"/>
            <a:ext cx="287655" cy="359688"/>
          </a:xfrm>
          <a:prstGeom prst="rect">
            <a:avLst/>
          </a:prstGeom>
          <a:noFill/>
          <a:ln/>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6</a:t>
            </a:r>
            <a:endParaRPr lang="en-US" sz="2250" dirty="0"/>
          </a:p>
        </p:txBody>
      </p:sp>
      <p:sp>
        <p:nvSpPr>
          <p:cNvPr id="29" name="Text 26"/>
          <p:cNvSpPr/>
          <p:nvPr/>
        </p:nvSpPr>
        <p:spPr>
          <a:xfrm>
            <a:off x="9467969" y="6365558"/>
            <a:ext cx="2397919" cy="299680"/>
          </a:xfrm>
          <a:prstGeom prst="rect">
            <a:avLst/>
          </a:prstGeom>
          <a:noFill/>
          <a:ln/>
        </p:spPr>
        <p:txBody>
          <a:bodyPr wrap="none" lIns="0" tIns="0" rIns="0" bIns="0" rtlCol="0" anchor="t"/>
          <a:lstStyle/>
          <a:p>
            <a:pPr marL="0" indent="0" algn="ctr">
              <a:lnSpc>
                <a:spcPts val="2350"/>
              </a:lnSpc>
              <a:buNone/>
            </a:pPr>
            <a:r>
              <a:rPr lang="en-US" sz="1850" dirty="0">
                <a:solidFill>
                  <a:srgbClr val="CAD6DE"/>
                </a:solidFill>
                <a:latin typeface="Unbounded" pitchFamily="34" charset="0"/>
                <a:ea typeface="Unbounded" pitchFamily="34" charset="-122"/>
                <a:cs typeface="Unbounded" pitchFamily="34" charset="-120"/>
              </a:rPr>
              <a:t>Jenkins </a:t>
            </a:r>
            <a:endParaRPr lang="en-US" sz="1850" dirty="0"/>
          </a:p>
        </p:txBody>
      </p:sp>
      <p:sp>
        <p:nvSpPr>
          <p:cNvPr id="30" name="Text 27"/>
          <p:cNvSpPr/>
          <p:nvPr/>
        </p:nvSpPr>
        <p:spPr>
          <a:xfrm>
            <a:off x="9296638" y="6787515"/>
            <a:ext cx="2740700" cy="326112"/>
          </a:xfrm>
          <a:prstGeom prst="rect">
            <a:avLst/>
          </a:prstGeom>
          <a:noFill/>
          <a:ln/>
        </p:spPr>
        <p:txBody>
          <a:bodyPr wrap="none" lIns="0" tIns="0" rIns="0" bIns="0" rtlCol="0" anchor="t"/>
          <a:lstStyle/>
          <a:p>
            <a:pPr marL="0" indent="0" algn="ctr">
              <a:lnSpc>
                <a:spcPts val="2550"/>
              </a:lnSpc>
              <a:buNone/>
            </a:pPr>
            <a:endParaRPr lang="en-US" sz="1600" dirty="0"/>
          </a:p>
        </p:txBody>
      </p:sp>
      <p:sp>
        <p:nvSpPr>
          <p:cNvPr id="31" name="Shape 28"/>
          <p:cNvSpPr/>
          <p:nvPr/>
        </p:nvSpPr>
        <p:spPr>
          <a:xfrm>
            <a:off x="12331422" y="4939010"/>
            <a:ext cx="22860" cy="611386"/>
          </a:xfrm>
          <a:prstGeom prst="roundRect">
            <a:avLst>
              <a:gd name="adj" fmla="val 133746"/>
            </a:avLst>
          </a:prstGeom>
          <a:solidFill>
            <a:srgbClr val="49606E"/>
          </a:solidFill>
          <a:ln/>
        </p:spPr>
      </p:sp>
      <p:sp>
        <p:nvSpPr>
          <p:cNvPr id="32" name="Shape 29"/>
          <p:cNvSpPr/>
          <p:nvPr/>
        </p:nvSpPr>
        <p:spPr>
          <a:xfrm>
            <a:off x="12113657" y="5321082"/>
            <a:ext cx="458510" cy="458510"/>
          </a:xfrm>
          <a:prstGeom prst="roundRect">
            <a:avLst>
              <a:gd name="adj" fmla="val 6668"/>
            </a:avLst>
          </a:prstGeom>
          <a:solidFill>
            <a:srgbClr val="304755"/>
          </a:solidFill>
          <a:ln/>
        </p:spPr>
      </p:sp>
      <p:sp>
        <p:nvSpPr>
          <p:cNvPr id="33" name="Text 30"/>
          <p:cNvSpPr/>
          <p:nvPr/>
        </p:nvSpPr>
        <p:spPr>
          <a:xfrm>
            <a:off x="12199025" y="5370433"/>
            <a:ext cx="287655" cy="359688"/>
          </a:xfrm>
          <a:prstGeom prst="rect">
            <a:avLst/>
          </a:prstGeom>
          <a:noFill/>
          <a:ln/>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7</a:t>
            </a:r>
            <a:endParaRPr lang="en-US" sz="2250" dirty="0"/>
          </a:p>
        </p:txBody>
      </p:sp>
      <p:sp>
        <p:nvSpPr>
          <p:cNvPr id="34" name="Text 31"/>
          <p:cNvSpPr/>
          <p:nvPr/>
        </p:nvSpPr>
        <p:spPr>
          <a:xfrm>
            <a:off x="11144012" y="4013478"/>
            <a:ext cx="2397919" cy="299680"/>
          </a:xfrm>
          <a:prstGeom prst="rect">
            <a:avLst/>
          </a:prstGeom>
          <a:noFill/>
          <a:ln/>
        </p:spPr>
        <p:txBody>
          <a:bodyPr wrap="none" lIns="0" tIns="0" rIns="0" bIns="0" rtlCol="0" anchor="t"/>
          <a:lstStyle/>
          <a:p>
            <a:pPr marL="0" indent="0" algn="ctr">
              <a:lnSpc>
                <a:spcPts val="2350"/>
              </a:lnSpc>
              <a:buNone/>
            </a:pPr>
            <a:endParaRPr lang="en-US" sz="1850" dirty="0"/>
          </a:p>
        </p:txBody>
      </p:sp>
      <p:sp>
        <p:nvSpPr>
          <p:cNvPr id="35" name="Text 32"/>
          <p:cNvSpPr/>
          <p:nvPr/>
        </p:nvSpPr>
        <p:spPr>
          <a:xfrm>
            <a:off x="11144012" y="4435435"/>
            <a:ext cx="2397919" cy="299680"/>
          </a:xfrm>
          <a:prstGeom prst="rect">
            <a:avLst/>
          </a:prstGeom>
          <a:noFill/>
          <a:ln/>
        </p:spPr>
        <p:txBody>
          <a:bodyPr wrap="none" lIns="0" tIns="0" rIns="0" bIns="0" rtlCol="0" anchor="t"/>
          <a:lstStyle/>
          <a:p>
            <a:pPr marL="0" indent="0" algn="ctr">
              <a:lnSpc>
                <a:spcPts val="2350"/>
              </a:lnSpc>
              <a:buNone/>
            </a:pPr>
            <a:r>
              <a:rPr lang="en-US" sz="1850" dirty="0">
                <a:solidFill>
                  <a:srgbClr val="CAD6DE"/>
                </a:solidFill>
                <a:latin typeface="Unbounded" pitchFamily="34" charset="0"/>
                <a:ea typeface="Unbounded" pitchFamily="34" charset="-122"/>
                <a:cs typeface="Unbounded" pitchFamily="34" charset="-120"/>
              </a:rPr>
              <a:t>Reports</a:t>
            </a:r>
            <a:endParaRPr lang="en-US" sz="1850" dirty="0"/>
          </a:p>
        </p:txBody>
      </p:sp>
      <p:sp>
        <p:nvSpPr>
          <p:cNvPr id="36" name="Text 33"/>
          <p:cNvSpPr/>
          <p:nvPr/>
        </p:nvSpPr>
        <p:spPr>
          <a:xfrm>
            <a:off x="713303" y="7342823"/>
            <a:ext cx="13203793" cy="326112"/>
          </a:xfrm>
          <a:prstGeom prst="rect">
            <a:avLst/>
          </a:prstGeom>
          <a:noFill/>
          <a:ln/>
        </p:spPr>
        <p:txBody>
          <a:bodyPr wrap="non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Test cases were automated using Selenium and Jenkins. Reports were generated to provide actionable insights.</a:t>
            </a:r>
            <a:endParaRPr lang="en-US" sz="1600" dirty="0"/>
          </a:p>
        </p:txBody>
      </p:sp>
      <p:sp>
        <p:nvSpPr>
          <p:cNvPr id="37" name="Rectangle 36">
            <a:extLst>
              <a:ext uri="{FF2B5EF4-FFF2-40B4-BE49-F238E27FC236}">
                <a16:creationId xmlns:a16="http://schemas.microsoft.com/office/drawing/2014/main" id="{15447348-272C-4E07-14F6-AB62B2421DB4}"/>
              </a:ext>
            </a:extLst>
          </p:cNvPr>
          <p:cNvSpPr/>
          <p:nvPr/>
        </p:nvSpPr>
        <p:spPr>
          <a:xfrm>
            <a:off x="12823370" y="7630886"/>
            <a:ext cx="1730829" cy="52251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670090"/>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Manual Testing Efforts</a:t>
            </a:r>
            <a:endParaRPr lang="en-US" sz="4400" dirty="0"/>
          </a:p>
        </p:txBody>
      </p:sp>
      <p:sp>
        <p:nvSpPr>
          <p:cNvPr id="4" name="Text 1"/>
          <p:cNvSpPr/>
          <p:nvPr/>
        </p:nvSpPr>
        <p:spPr>
          <a:xfrm>
            <a:off x="6324124" y="3556754"/>
            <a:ext cx="7468553" cy="789861"/>
          </a:xfrm>
          <a:prstGeom prst="rect">
            <a:avLst/>
          </a:prstGeom>
          <a:noFill/>
          <a:ln/>
        </p:spPr>
        <p:txBody>
          <a:bodyPr wrap="none" lIns="0" tIns="0" rIns="0" bIns="0" rtlCol="0" anchor="t"/>
          <a:lstStyle/>
          <a:p>
            <a:pPr marL="0" indent="0" algn="ctr">
              <a:lnSpc>
                <a:spcPts val="6200"/>
              </a:lnSpc>
              <a:buNone/>
            </a:pPr>
            <a:r>
              <a:rPr lang="en-US" sz="6200" dirty="0">
                <a:solidFill>
                  <a:srgbClr val="CAD6DE"/>
                </a:solidFill>
                <a:latin typeface="Unbounded" pitchFamily="34" charset="0"/>
                <a:ea typeface="Unbounded" pitchFamily="34" charset="-122"/>
                <a:cs typeface="Unbounded" pitchFamily="34" charset="-120"/>
              </a:rPr>
              <a:t>+300</a:t>
            </a:r>
            <a:endParaRPr lang="en-US" sz="6200" dirty="0"/>
          </a:p>
        </p:txBody>
      </p:sp>
      <p:sp>
        <p:nvSpPr>
          <p:cNvPr id="5" name="Text 2"/>
          <p:cNvSpPr/>
          <p:nvPr/>
        </p:nvSpPr>
        <p:spPr>
          <a:xfrm>
            <a:off x="8650248" y="4645700"/>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CAD6DE"/>
                </a:solidFill>
                <a:latin typeface="Unbounded" pitchFamily="34" charset="0"/>
                <a:ea typeface="Unbounded" pitchFamily="34" charset="-122"/>
                <a:cs typeface="Unbounded" pitchFamily="34" charset="-120"/>
              </a:rPr>
              <a:t>Test Cases</a:t>
            </a:r>
            <a:endParaRPr lang="en-US" sz="2200" dirty="0"/>
          </a:p>
        </p:txBody>
      </p:sp>
      <p:sp>
        <p:nvSpPr>
          <p:cNvPr id="6" name="Text 3"/>
          <p:cNvSpPr/>
          <p:nvPr/>
        </p:nvSpPr>
        <p:spPr>
          <a:xfrm>
            <a:off x="6324124" y="5141238"/>
            <a:ext cx="7468553" cy="383024"/>
          </a:xfrm>
          <a:prstGeom prst="rect">
            <a:avLst/>
          </a:prstGeom>
          <a:noFill/>
          <a:ln/>
        </p:spPr>
        <p:txBody>
          <a:bodyPr wrap="none" lIns="0" tIns="0" rIns="0" bIns="0" rtlCol="0" anchor="t"/>
          <a:lstStyle/>
          <a:p>
            <a:pPr marL="0" indent="0" algn="ctr">
              <a:lnSpc>
                <a:spcPts val="3000"/>
              </a:lnSpc>
              <a:buNone/>
            </a:pPr>
            <a:r>
              <a:rPr lang="en-US" sz="1850" dirty="0">
                <a:solidFill>
                  <a:srgbClr val="CAD6DE"/>
                </a:solidFill>
                <a:latin typeface="Cabin" pitchFamily="34" charset="0"/>
                <a:ea typeface="Cabin" pitchFamily="34" charset="-122"/>
                <a:cs typeface="Cabin" pitchFamily="34" charset="-120"/>
              </a:rPr>
              <a:t>Designed and executed to cover core functionalities.</a:t>
            </a:r>
            <a:endParaRPr lang="en-US" sz="1850" dirty="0"/>
          </a:p>
        </p:txBody>
      </p:sp>
      <p:sp>
        <p:nvSpPr>
          <p:cNvPr id="7" name="Text 4"/>
          <p:cNvSpPr/>
          <p:nvPr/>
        </p:nvSpPr>
        <p:spPr>
          <a:xfrm>
            <a:off x="6324124" y="5793462"/>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Manual testing ensured comprehensive coverage. It helped to identify usability issues.</a:t>
            </a:r>
            <a:endParaRPr lang="en-US" sz="1850" dirty="0"/>
          </a:p>
        </p:txBody>
      </p:sp>
      <p:sp>
        <p:nvSpPr>
          <p:cNvPr id="8" name="Rectangle 7">
            <a:extLst>
              <a:ext uri="{FF2B5EF4-FFF2-40B4-BE49-F238E27FC236}">
                <a16:creationId xmlns:a16="http://schemas.microsoft.com/office/drawing/2014/main" id="{3449BE14-479C-A111-78BE-59CBA78F2D4C}"/>
              </a:ext>
            </a:extLst>
          </p:cNvPr>
          <p:cNvSpPr/>
          <p:nvPr/>
        </p:nvSpPr>
        <p:spPr>
          <a:xfrm>
            <a:off x="12823370" y="7630886"/>
            <a:ext cx="1730829" cy="52251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670090"/>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Bug Reporting and Documentation</a:t>
            </a:r>
            <a:endParaRPr lang="en-US" sz="4400" dirty="0"/>
          </a:p>
        </p:txBody>
      </p:sp>
      <p:sp>
        <p:nvSpPr>
          <p:cNvPr id="4" name="Text 1"/>
          <p:cNvSpPr/>
          <p:nvPr/>
        </p:nvSpPr>
        <p:spPr>
          <a:xfrm>
            <a:off x="837724" y="3556754"/>
            <a:ext cx="7468553" cy="789861"/>
          </a:xfrm>
          <a:prstGeom prst="rect">
            <a:avLst/>
          </a:prstGeom>
          <a:noFill/>
          <a:ln/>
        </p:spPr>
        <p:txBody>
          <a:bodyPr wrap="none" lIns="0" tIns="0" rIns="0" bIns="0" rtlCol="0" anchor="t"/>
          <a:lstStyle/>
          <a:p>
            <a:pPr marL="0" indent="0" algn="ctr">
              <a:lnSpc>
                <a:spcPts val="6200"/>
              </a:lnSpc>
              <a:buNone/>
            </a:pPr>
            <a:r>
              <a:rPr lang="en-US" sz="6200" dirty="0">
                <a:solidFill>
                  <a:srgbClr val="CAD6DE"/>
                </a:solidFill>
                <a:latin typeface="Unbounded" pitchFamily="34" charset="0"/>
                <a:ea typeface="Unbounded" pitchFamily="34" charset="-122"/>
                <a:cs typeface="Unbounded" pitchFamily="34" charset="-120"/>
              </a:rPr>
              <a:t>60+</a:t>
            </a:r>
            <a:endParaRPr lang="en-US" sz="6200" dirty="0"/>
          </a:p>
        </p:txBody>
      </p:sp>
      <p:sp>
        <p:nvSpPr>
          <p:cNvPr id="5" name="Text 2"/>
          <p:cNvSpPr/>
          <p:nvPr/>
        </p:nvSpPr>
        <p:spPr>
          <a:xfrm>
            <a:off x="3015020" y="4645700"/>
            <a:ext cx="3113842" cy="351949"/>
          </a:xfrm>
          <a:prstGeom prst="rect">
            <a:avLst/>
          </a:prstGeom>
          <a:noFill/>
          <a:ln/>
        </p:spPr>
        <p:txBody>
          <a:bodyPr wrap="none" lIns="0" tIns="0" rIns="0" bIns="0" rtlCol="0" anchor="t"/>
          <a:lstStyle/>
          <a:p>
            <a:pPr marL="0" indent="0" algn="ctr">
              <a:lnSpc>
                <a:spcPts val="2750"/>
              </a:lnSpc>
              <a:buNone/>
            </a:pPr>
            <a:r>
              <a:rPr lang="en-US" sz="2200" dirty="0">
                <a:solidFill>
                  <a:srgbClr val="CAD6DE"/>
                </a:solidFill>
                <a:latin typeface="Unbounded" pitchFamily="34" charset="0"/>
                <a:ea typeface="Unbounded" pitchFamily="34" charset="-122"/>
                <a:cs typeface="Unbounded" pitchFamily="34" charset="-120"/>
              </a:rPr>
              <a:t>Bugs Documented</a:t>
            </a:r>
            <a:endParaRPr lang="en-US" sz="2200" dirty="0"/>
          </a:p>
        </p:txBody>
      </p:sp>
      <p:sp>
        <p:nvSpPr>
          <p:cNvPr id="6" name="Text 3"/>
          <p:cNvSpPr/>
          <p:nvPr/>
        </p:nvSpPr>
        <p:spPr>
          <a:xfrm>
            <a:off x="837724" y="5141238"/>
            <a:ext cx="7468553" cy="383024"/>
          </a:xfrm>
          <a:prstGeom prst="rect">
            <a:avLst/>
          </a:prstGeom>
          <a:noFill/>
          <a:ln/>
        </p:spPr>
        <p:txBody>
          <a:bodyPr wrap="none" lIns="0" tIns="0" rIns="0" bIns="0" rtlCol="0" anchor="t"/>
          <a:lstStyle/>
          <a:p>
            <a:pPr marL="0" indent="0" algn="ctr">
              <a:lnSpc>
                <a:spcPts val="3000"/>
              </a:lnSpc>
              <a:buNone/>
            </a:pPr>
            <a:r>
              <a:rPr lang="en-US" sz="1850" dirty="0">
                <a:solidFill>
                  <a:srgbClr val="CAD6DE"/>
                </a:solidFill>
                <a:latin typeface="Cabin" pitchFamily="34" charset="0"/>
                <a:ea typeface="Cabin" pitchFamily="34" charset="-122"/>
                <a:cs typeface="Cabin" pitchFamily="34" charset="-120"/>
              </a:rPr>
              <a:t>Each bug reported in Jira. Included detailed steps and severity levels.</a:t>
            </a:r>
            <a:endParaRPr lang="en-US" sz="1850" dirty="0"/>
          </a:p>
        </p:txBody>
      </p:sp>
      <p:sp>
        <p:nvSpPr>
          <p:cNvPr id="7" name="Text 4"/>
          <p:cNvSpPr/>
          <p:nvPr/>
        </p:nvSpPr>
        <p:spPr>
          <a:xfrm>
            <a:off x="837724" y="5793462"/>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Thorough bug reporting enabled efficient resolution. It ensured continuous improvements.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811</Words>
  <Application>Microsoft Office PowerPoint</Application>
  <PresentationFormat>Custom</PresentationFormat>
  <Paragraphs>211</Paragraphs>
  <Slides>24</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Unbounded</vt:lpstr>
      <vt:lpstr>Cabin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Mustafa Farouq</cp:lastModifiedBy>
  <cp:revision>7</cp:revision>
  <dcterms:created xsi:type="dcterms:W3CDTF">2025-04-17T00:16:01Z</dcterms:created>
  <dcterms:modified xsi:type="dcterms:W3CDTF">2025-04-18T16:50:42Z</dcterms:modified>
</cp:coreProperties>
</file>